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rimo" panose="020B0604020202020204" charset="0"/>
      <p:regular r:id="rId39"/>
    </p:embeddedFont>
    <p:embeddedFont>
      <p:font typeface="Arimo Bold" panose="020B0604020202020204" charset="0"/>
      <p:regular r:id="rId40"/>
    </p:embeddedFont>
    <p:embeddedFont>
      <p:font typeface="Roboto" panose="02000000000000000000" pitchFamily="2" charset="0"/>
      <p:regular r:id="rId41"/>
    </p:embeddedFont>
    <p:embeddedFont>
      <p:font typeface="TT Rounds Condensed" panose="020B0604020202020204" charset="0"/>
      <p:regular r:id="rId42"/>
    </p:embeddedFont>
    <p:embeddedFont>
      <p:font typeface="TT Rounds Condensed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99909" cy="10293699"/>
          </a:xfrm>
          <a:custGeom>
            <a:avLst/>
            <a:gdLst/>
            <a:ahLst/>
            <a:cxnLst/>
            <a:rect l="l" t="t" r="r" b="b"/>
            <a:pathLst>
              <a:path w="18299909" h="10293699">
                <a:moveTo>
                  <a:pt x="0" y="0"/>
                </a:moveTo>
                <a:lnTo>
                  <a:pt x="18299909" y="0"/>
                </a:lnTo>
                <a:lnTo>
                  <a:pt x="18299909" y="10293699"/>
                </a:lnTo>
                <a:lnTo>
                  <a:pt x="0" y="10293699"/>
                </a:lnTo>
                <a:lnTo>
                  <a:pt x="0" y="0"/>
                </a:lnTo>
                <a:close/>
              </a:path>
            </a:pathLst>
          </a:custGeom>
          <a:blipFill>
            <a:blip r:embed="rId3"/>
            <a:stretch>
              <a:fillRect/>
            </a:stretch>
          </a:blipFill>
        </p:spPr>
        <p:txBody>
          <a:bodyPr/>
          <a:lstStyle/>
          <a:p>
            <a:endParaRPr lang="en-US"/>
          </a:p>
        </p:txBody>
      </p:sp>
      <p:sp>
        <p:nvSpPr>
          <p:cNvPr id="3" name="TextBox 3"/>
          <p:cNvSpPr txBox="1"/>
          <p:nvPr/>
        </p:nvSpPr>
        <p:spPr>
          <a:xfrm>
            <a:off x="1420704" y="2006754"/>
            <a:ext cx="14718172" cy="828675"/>
          </a:xfrm>
          <a:prstGeom prst="rect">
            <a:avLst/>
          </a:prstGeom>
        </p:spPr>
        <p:txBody>
          <a:bodyPr lIns="0" tIns="0" rIns="0" bIns="0" rtlCol="0" anchor="t">
            <a:spAutoFit/>
          </a:bodyPr>
          <a:lstStyle/>
          <a:p>
            <a:pPr algn="r">
              <a:lnSpc>
                <a:spcPts val="3240"/>
              </a:lnSpc>
            </a:pPr>
            <a:r>
              <a:rPr lang="en-US" sz="2700" spc="25" dirty="0">
                <a:solidFill>
                  <a:srgbClr val="07B8E1"/>
                </a:solidFill>
                <a:latin typeface="TT Rounds Condensed"/>
                <a:ea typeface="TT Rounds Condensed"/>
                <a:cs typeface="TT Rounds Condensed"/>
                <a:sym typeface="TT Rounds Condensed"/>
              </a:rPr>
              <a:t> </a:t>
            </a:r>
            <a:r>
              <a:rPr lang="en-US" sz="2700" spc="25" dirty="0">
                <a:solidFill>
                  <a:srgbClr val="07B8E1"/>
                </a:solidFill>
                <a:latin typeface="Arimo" panose="020B0604020202020204" charset="0"/>
                <a:ea typeface="Arimo" panose="020B0604020202020204" charset="0"/>
                <a:cs typeface="Arimo" panose="020B0604020202020204" charset="0"/>
                <a:sym typeface="TT Rounds Condensed"/>
              </a:rPr>
              <a:t>EM XIN HÂN HẠNH GIỚI THIỆU</a:t>
            </a:r>
          </a:p>
          <a:p>
            <a:pPr algn="r">
              <a:lnSpc>
                <a:spcPts val="3240"/>
              </a:lnSpc>
            </a:pPr>
            <a:r>
              <a:rPr lang="en-US" sz="2700" spc="25" dirty="0">
                <a:solidFill>
                  <a:srgbClr val="07B8E1"/>
                </a:solidFill>
                <a:latin typeface="Arimo" panose="020B0604020202020204" charset="0"/>
                <a:ea typeface="Arimo" panose="020B0604020202020204" charset="0"/>
                <a:cs typeface="Arimo" panose="020B0604020202020204" charset="0"/>
                <a:sym typeface="TT Rounds Condensed"/>
              </a:rPr>
              <a:t>ĐỀ TÀI NGHIÊN CỨU</a:t>
            </a:r>
            <a:r>
              <a:rPr lang="en-US" sz="2700" spc="25" dirty="0">
                <a:solidFill>
                  <a:srgbClr val="07B8E1"/>
                </a:solidFill>
                <a:latin typeface="TT Rounds Condensed"/>
                <a:ea typeface="TT Rounds Condensed"/>
                <a:cs typeface="TT Rounds Condensed"/>
                <a:sym typeface="TT Rounds Condensed"/>
              </a:rPr>
              <a:t>: </a:t>
            </a:r>
          </a:p>
        </p:txBody>
      </p:sp>
      <p:sp>
        <p:nvSpPr>
          <p:cNvPr id="4" name="TextBox 4"/>
          <p:cNvSpPr txBox="1"/>
          <p:nvPr/>
        </p:nvSpPr>
        <p:spPr>
          <a:xfrm>
            <a:off x="1028700" y="2911421"/>
            <a:ext cx="15897781" cy="4457700"/>
          </a:xfrm>
          <a:prstGeom prst="rect">
            <a:avLst/>
          </a:prstGeom>
        </p:spPr>
        <p:txBody>
          <a:bodyPr lIns="0" tIns="0" rIns="0" bIns="0" rtlCol="0" anchor="t">
            <a:spAutoFit/>
          </a:bodyPr>
          <a:lstStyle/>
          <a:p>
            <a:pPr algn="r">
              <a:lnSpc>
                <a:spcPts val="7199"/>
              </a:lnSpc>
            </a:pPr>
            <a:r>
              <a:rPr lang="en-US" sz="3999" dirty="0">
                <a:solidFill>
                  <a:srgbClr val="D9D9D9"/>
                </a:solidFill>
                <a:latin typeface="Arimo"/>
                <a:ea typeface="Arimo"/>
                <a:cs typeface="Arimo"/>
                <a:sym typeface="Arimo"/>
              </a:rPr>
              <a:t>XÂY DỰNG VÀ ỨNG DỤNG MÔ HÌNH HỌC MÁY DỰ ĐOÁN BỆNH TIỂU ĐƯỜNG</a:t>
            </a:r>
          </a:p>
          <a:p>
            <a:pPr algn="r">
              <a:lnSpc>
                <a:spcPts val="7199"/>
              </a:lnSpc>
            </a:pPr>
            <a:endParaRPr lang="en-US" sz="3999" dirty="0">
              <a:solidFill>
                <a:srgbClr val="D9D9D9"/>
              </a:solidFill>
              <a:latin typeface="Arimo"/>
              <a:ea typeface="Arimo"/>
              <a:cs typeface="Arimo"/>
              <a:sym typeface="Arimo"/>
            </a:endParaRPr>
          </a:p>
          <a:p>
            <a:pPr algn="r">
              <a:lnSpc>
                <a:spcPts val="7199"/>
              </a:lnSpc>
            </a:pPr>
            <a:r>
              <a:rPr lang="en-US" sz="3999" b="1" dirty="0">
                <a:solidFill>
                  <a:srgbClr val="D9D9D9"/>
                </a:solidFill>
                <a:latin typeface="Arimo Bold"/>
                <a:ea typeface="Arimo Bold"/>
                <a:cs typeface="Arimo Bold"/>
                <a:sym typeface="Arimo Bold"/>
              </a:rPr>
              <a:t> </a:t>
            </a:r>
          </a:p>
          <a:p>
            <a:pPr algn="r">
              <a:lnSpc>
                <a:spcPts val="7199"/>
              </a:lnSpc>
            </a:pPr>
            <a:endParaRPr lang="en-US" sz="3999" b="1" dirty="0">
              <a:solidFill>
                <a:srgbClr val="D9D9D9"/>
              </a:solidFill>
              <a:latin typeface="Arimo Bold"/>
              <a:ea typeface="Arimo Bold"/>
              <a:cs typeface="Arimo Bold"/>
              <a:sym typeface="Arimo Bold"/>
            </a:endParaRPr>
          </a:p>
        </p:txBody>
      </p:sp>
      <p:sp>
        <p:nvSpPr>
          <p:cNvPr id="5" name="TextBox 5"/>
          <p:cNvSpPr txBox="1"/>
          <p:nvPr/>
        </p:nvSpPr>
        <p:spPr>
          <a:xfrm>
            <a:off x="1656836" y="7237763"/>
            <a:ext cx="6042184" cy="1384995"/>
          </a:xfrm>
          <a:prstGeom prst="rect">
            <a:avLst/>
          </a:prstGeom>
        </p:spPr>
        <p:txBody>
          <a:bodyPr lIns="0" tIns="0" rIns="0" bIns="0" rtlCol="0" anchor="t">
            <a:spAutoFit/>
          </a:bodyPr>
          <a:lstStyle/>
          <a:p>
            <a:pPr algn="just">
              <a:lnSpc>
                <a:spcPts val="5599"/>
              </a:lnSpc>
            </a:pPr>
            <a:r>
              <a:rPr lang="en-US" sz="3999" dirty="0">
                <a:solidFill>
                  <a:srgbClr val="07B8E1"/>
                </a:solidFill>
                <a:latin typeface="Roboto"/>
                <a:ea typeface="Roboto"/>
                <a:cs typeface="Roboto"/>
                <a:sym typeface="Roboto"/>
              </a:rPr>
              <a:t>Sinh </a:t>
            </a:r>
            <a:r>
              <a:rPr lang="en-US" sz="3999" dirty="0" err="1">
                <a:solidFill>
                  <a:srgbClr val="07B8E1"/>
                </a:solidFill>
                <a:latin typeface="Roboto"/>
                <a:ea typeface="Roboto"/>
                <a:cs typeface="Roboto"/>
                <a:sym typeface="Roboto"/>
              </a:rPr>
              <a:t>viên</a:t>
            </a:r>
            <a:r>
              <a:rPr lang="en-US" sz="3999" dirty="0">
                <a:solidFill>
                  <a:srgbClr val="07B8E1"/>
                </a:solidFill>
                <a:latin typeface="Roboto"/>
                <a:ea typeface="Roboto"/>
                <a:cs typeface="Roboto"/>
                <a:sym typeface="Roboto"/>
              </a:rPr>
              <a:t> </a:t>
            </a:r>
            <a:r>
              <a:rPr lang="en-US" sz="3999" dirty="0" err="1">
                <a:solidFill>
                  <a:srgbClr val="07B8E1"/>
                </a:solidFill>
                <a:latin typeface="Roboto"/>
                <a:ea typeface="Roboto"/>
                <a:cs typeface="Roboto"/>
                <a:sym typeface="Roboto"/>
              </a:rPr>
              <a:t>thực</a:t>
            </a:r>
            <a:r>
              <a:rPr lang="en-US" sz="3999" dirty="0">
                <a:solidFill>
                  <a:srgbClr val="07B8E1"/>
                </a:solidFill>
                <a:latin typeface="Roboto"/>
                <a:ea typeface="Roboto"/>
                <a:cs typeface="Roboto"/>
                <a:sym typeface="Roboto"/>
              </a:rPr>
              <a:t> </a:t>
            </a:r>
            <a:r>
              <a:rPr lang="en-US" sz="3999" dirty="0" err="1">
                <a:solidFill>
                  <a:srgbClr val="07B8E1"/>
                </a:solidFill>
                <a:latin typeface="Roboto"/>
                <a:ea typeface="Roboto"/>
                <a:cs typeface="Roboto"/>
                <a:sym typeface="Roboto"/>
              </a:rPr>
              <a:t>hiện</a:t>
            </a:r>
            <a:r>
              <a:rPr lang="en-US" sz="3999" dirty="0">
                <a:solidFill>
                  <a:srgbClr val="07B8E1"/>
                </a:solidFill>
                <a:latin typeface="Roboto"/>
                <a:ea typeface="Roboto"/>
                <a:cs typeface="Roboto"/>
                <a:sym typeface="Roboto"/>
              </a:rPr>
              <a:t>:</a:t>
            </a:r>
          </a:p>
          <a:p>
            <a:pPr>
              <a:lnSpc>
                <a:spcPts val="5599"/>
              </a:lnSpc>
            </a:pPr>
            <a:r>
              <a:rPr lang="en-US" sz="3999" dirty="0">
                <a:solidFill>
                  <a:srgbClr val="07B8E1"/>
                </a:solidFill>
                <a:latin typeface="Roboto"/>
                <a:ea typeface="Roboto"/>
                <a:cs typeface="Roboto"/>
                <a:sym typeface="Roboto"/>
              </a:rPr>
              <a:t>Lê </a:t>
            </a:r>
            <a:r>
              <a:rPr lang="en-US" sz="3999" dirty="0" err="1">
                <a:solidFill>
                  <a:srgbClr val="07B8E1"/>
                </a:solidFill>
                <a:latin typeface="Roboto"/>
                <a:ea typeface="Roboto"/>
                <a:cs typeface="Roboto"/>
                <a:sym typeface="Roboto"/>
              </a:rPr>
              <a:t>Đức</a:t>
            </a:r>
            <a:r>
              <a:rPr lang="en-US" sz="3999" dirty="0">
                <a:solidFill>
                  <a:srgbClr val="07B8E1"/>
                </a:solidFill>
                <a:latin typeface="Roboto"/>
                <a:ea typeface="Roboto"/>
                <a:cs typeface="Roboto"/>
                <a:sym typeface="Roboto"/>
              </a:rPr>
              <a:t> Nam  2221050299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3972795"/>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7989779" y="4060397"/>
            <a:ext cx="9950284" cy="2752481"/>
          </a:xfrm>
          <a:custGeom>
            <a:avLst/>
            <a:gdLst/>
            <a:ahLst/>
            <a:cxnLst/>
            <a:rect l="l" t="t" r="r" b="b"/>
            <a:pathLst>
              <a:path w="9950284" h="2752481">
                <a:moveTo>
                  <a:pt x="0" y="0"/>
                </a:moveTo>
                <a:lnTo>
                  <a:pt x="9950285" y="0"/>
                </a:lnTo>
                <a:lnTo>
                  <a:pt x="9950285" y="2752481"/>
                </a:lnTo>
                <a:lnTo>
                  <a:pt x="0" y="275248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3.2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Chuẩn</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bị</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dữ</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liệu</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534383" y="2627405"/>
            <a:ext cx="7095548" cy="7271079"/>
          </a:xfrm>
          <a:prstGeom prst="rect">
            <a:avLst/>
          </a:prstGeom>
        </p:spPr>
        <p:txBody>
          <a:bodyPr lIns="0" tIns="0" rIns="0" bIns="0" rtlCol="0" anchor="t">
            <a:spAutoFit/>
          </a:bodyPr>
          <a:lstStyle/>
          <a:p>
            <a:pPr marL="649858" lvl="1" indent="-324929" algn="l">
              <a:lnSpc>
                <a:spcPts val="4213"/>
              </a:lnSpc>
              <a:buFont typeface="Arial"/>
              <a:buChar char="•"/>
            </a:pP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Dữ</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liệu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trùng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lặp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là</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các</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bản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ghi</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giống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nhau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xuất</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hiện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nhiều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lần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thường</a:t>
            </a:r>
            <a:r>
              <a:rPr lang="en-US" sz="3009" dirty="0">
                <a:solidFill>
                  <a:srgbClr val="262626"/>
                </a:solidFill>
                <a:latin typeface="Arimo"/>
                <a:ea typeface="Arimo"/>
                <a:cs typeface="Arimo"/>
                <a:sym typeface="Arimo"/>
              </a:rPr>
              <a:t> do </a:t>
            </a:r>
            <a:r>
              <a:rPr lang="en-US" sz="3009" dirty="0" err="1">
                <a:solidFill>
                  <a:srgbClr val="262626"/>
                </a:solidFill>
                <a:latin typeface="Arimo"/>
                <a:ea typeface="Arimo"/>
                <a:cs typeface="Arimo"/>
                <a:sym typeface="Arimo"/>
              </a:rPr>
              <a:t>lỗi</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nhập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liệu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thu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thập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từ</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nhiều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nguồn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hoặc</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sao</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chép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dữ</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liệu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Sự</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trùng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lặp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có</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thể</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gây</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ảnh</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hưởng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đến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quá</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trình</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phân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tích</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dữ</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liệu</a:t>
            </a:r>
            <a:r>
              <a:rPr lang="en-US" sz="3009" dirty="0">
                <a:solidFill>
                  <a:srgbClr val="262626"/>
                </a:solidFill>
                <a:latin typeface="Arimo"/>
                <a:ea typeface="Arimo"/>
                <a:cs typeface="Arimo"/>
                <a:sym typeface="Arimo"/>
              </a:rPr>
              <a:t>.</a:t>
            </a:r>
          </a:p>
          <a:p>
            <a:pPr marL="649858" lvl="1" indent="-324929" algn="l">
              <a:lnSpc>
                <a:spcPts val="4213"/>
              </a:lnSpc>
              <a:buFont typeface="Arial"/>
              <a:buChar char="•"/>
            </a:pPr>
            <a:r>
              <a:rPr lang="en-US" sz="3009" dirty="0">
                <a:solidFill>
                  <a:srgbClr val="262626"/>
                </a:solidFill>
                <a:latin typeface="Arimo"/>
                <a:ea typeface="Arimo"/>
                <a:cs typeface="Arimo"/>
                <a:sym typeface="Arimo"/>
              </a:rPr>
              <a:t>Sau </a:t>
            </a:r>
            <a:r>
              <a:rPr lang="en-US" sz="3009" dirty="0" err="1">
                <a:solidFill>
                  <a:srgbClr val="262626"/>
                </a:solidFill>
                <a:latin typeface="Arimo"/>
                <a:ea typeface="Arimo"/>
                <a:cs typeface="Arimo"/>
                <a:sym typeface="Arimo"/>
              </a:rPr>
              <a:t>kiểm</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tra</a:t>
            </a:r>
            <a:r>
              <a:rPr lang="en-US" sz="3009" dirty="0">
                <a:solidFill>
                  <a:srgbClr val="262626"/>
                </a:solidFill>
                <a:latin typeface="Arimo"/>
                <a:ea typeface="Arimo"/>
                <a:cs typeface="Arimo"/>
                <a:sym typeface="Arimo"/>
              </a:rPr>
              <a:t> ta </a:t>
            </a:r>
            <a:r>
              <a:rPr lang="en-US" sz="3009" dirty="0" err="1">
                <a:solidFill>
                  <a:srgbClr val="262626"/>
                </a:solidFill>
                <a:latin typeface="Arimo"/>
                <a:ea typeface="Arimo"/>
                <a:cs typeface="Arimo"/>
                <a:sym typeface="Arimo"/>
              </a:rPr>
              <a:t>phát</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hiện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trong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tập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dữ</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liệu</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có</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xuất</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hiện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trùng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lặp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Nhưng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khi</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xét</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đến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bài</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toán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này</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trùng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lặp</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là</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tự</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nhiên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và</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phản</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ánh</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tính</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thực</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tế</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nên</a:t>
            </a:r>
            <a:r>
              <a:rPr lang="en-US" sz="3009" dirty="0">
                <a:solidFill>
                  <a:srgbClr val="262626"/>
                </a:solidFill>
                <a:latin typeface="Arimo"/>
                <a:ea typeface="Arimo"/>
                <a:cs typeface="Arimo"/>
                <a:sym typeface="Arimo"/>
              </a:rPr>
              <a:t> ta </a:t>
            </a:r>
            <a:r>
              <a:rPr lang="en-US" sz="3009" dirty="0" err="1">
                <a:solidFill>
                  <a:srgbClr val="262626"/>
                </a:solidFill>
                <a:latin typeface="Arimo"/>
                <a:ea typeface="Arimo"/>
                <a:cs typeface="Arimo"/>
                <a:sym typeface="Arimo"/>
              </a:rPr>
              <a:t>sẽ</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không</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loại</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bỏ</a:t>
            </a:r>
            <a:r>
              <a:rPr lang="en-US" sz="3009" dirty="0">
                <a:solidFill>
                  <a:srgbClr val="262626"/>
                </a:solidFill>
                <a:latin typeface="Arimo"/>
                <a:ea typeface="Arimo"/>
                <a:cs typeface="Arimo"/>
                <a:sym typeface="Arimo"/>
              </a:rPr>
              <a:t> </a:t>
            </a:r>
            <a:r>
              <a:rPr lang="en-US" sz="3009" dirty="0" err="1">
                <a:solidFill>
                  <a:srgbClr val="262626"/>
                </a:solidFill>
                <a:latin typeface="Arimo"/>
                <a:ea typeface="Arimo"/>
                <a:cs typeface="Arimo"/>
                <a:sym typeface="Arimo"/>
              </a:rPr>
              <a:t>chúng</a:t>
            </a:r>
            <a:endParaRPr lang="en-US" sz="3009" dirty="0">
              <a:solidFill>
                <a:srgbClr val="262626"/>
              </a:solidFill>
              <a:latin typeface="Arimo"/>
              <a:ea typeface="Arimo"/>
              <a:cs typeface="Arimo"/>
              <a:sym typeface="Arimo"/>
            </a:endParaRPr>
          </a:p>
          <a:p>
            <a:pPr algn="l">
              <a:lnSpc>
                <a:spcPts val="5599"/>
              </a:lnSpc>
            </a:pPr>
            <a:endParaRPr lang="en-US" sz="3009" dirty="0">
              <a:solidFill>
                <a:srgbClr val="262626"/>
              </a:solidFill>
              <a:latin typeface="Arimo"/>
              <a:ea typeface="Arimo"/>
              <a:cs typeface="Arimo"/>
              <a:sym typeface="Arimo"/>
            </a:endParaRPr>
          </a:p>
          <a:p>
            <a:pPr algn="l">
              <a:lnSpc>
                <a:spcPts val="2749"/>
              </a:lnSpc>
            </a:pPr>
            <a:endParaRPr lang="en-US" sz="3009" dirty="0">
              <a:solidFill>
                <a:srgbClr val="262626"/>
              </a:solidFill>
              <a:latin typeface="Arimo"/>
              <a:ea typeface="Arimo"/>
              <a:cs typeface="Arimo"/>
              <a:sym typeface="Arimo"/>
            </a:endParaRPr>
          </a:p>
          <a:p>
            <a:pPr algn="ctr">
              <a:lnSpc>
                <a:spcPts val="2749"/>
              </a:lnSpc>
            </a:pPr>
            <a:endParaRPr lang="en-US" sz="3009" dirty="0">
              <a:solidFill>
                <a:srgbClr val="262626"/>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4307322" y="2029554"/>
            <a:ext cx="9673356" cy="1970946"/>
          </a:xfrm>
          <a:custGeom>
            <a:avLst/>
            <a:gdLst/>
            <a:ahLst/>
            <a:cxnLst/>
            <a:rect l="l" t="t" r="r" b="b"/>
            <a:pathLst>
              <a:path w="9673356" h="1970946">
                <a:moveTo>
                  <a:pt x="0" y="0"/>
                </a:moveTo>
                <a:lnTo>
                  <a:pt x="9673356" y="0"/>
                </a:lnTo>
                <a:lnTo>
                  <a:pt x="9673356" y="1970946"/>
                </a:lnTo>
                <a:lnTo>
                  <a:pt x="0" y="1970946"/>
                </a:lnTo>
                <a:lnTo>
                  <a:pt x="0" y="0"/>
                </a:lnTo>
                <a:close/>
              </a:path>
            </a:pathLst>
          </a:custGeom>
          <a:blipFill>
            <a:blip r:embed="rId3"/>
            <a:stretch>
              <a:fillRect/>
            </a:stretch>
          </a:blipFill>
        </p:spPr>
        <p:txBody>
          <a:bodyPr/>
          <a:lstStyle/>
          <a:p>
            <a:endParaRPr lang="en-US"/>
          </a:p>
        </p:txBody>
      </p:sp>
      <p:sp>
        <p:nvSpPr>
          <p:cNvPr id="7" name="Freeform 7"/>
          <p:cNvSpPr/>
          <p:nvPr/>
        </p:nvSpPr>
        <p:spPr>
          <a:xfrm>
            <a:off x="4403773" y="4415333"/>
            <a:ext cx="9480454" cy="1456335"/>
          </a:xfrm>
          <a:custGeom>
            <a:avLst/>
            <a:gdLst/>
            <a:ahLst/>
            <a:cxnLst/>
            <a:rect l="l" t="t" r="r" b="b"/>
            <a:pathLst>
              <a:path w="9480454" h="1456335">
                <a:moveTo>
                  <a:pt x="0" y="0"/>
                </a:moveTo>
                <a:lnTo>
                  <a:pt x="9480454" y="0"/>
                </a:lnTo>
                <a:lnTo>
                  <a:pt x="9480454" y="1456334"/>
                </a:lnTo>
                <a:lnTo>
                  <a:pt x="0" y="1456334"/>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3.2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Chuẩn</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bị</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dữ</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liệu</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9" name="TextBox 9"/>
          <p:cNvSpPr txBox="1"/>
          <p:nvPr/>
        </p:nvSpPr>
        <p:spPr>
          <a:xfrm>
            <a:off x="797769" y="6652459"/>
            <a:ext cx="16291666" cy="3794760"/>
          </a:xfrm>
          <a:prstGeom prst="rect">
            <a:avLst/>
          </a:prstGeom>
        </p:spPr>
        <p:txBody>
          <a:bodyPr lIns="0" tIns="0" rIns="0" bIns="0" rtlCol="0" anchor="t">
            <a:spAutoFit/>
          </a:bodyPr>
          <a:lstStyle/>
          <a:p>
            <a:pPr marL="777238" lvl="1" indent="-388619" algn="l">
              <a:lnSpc>
                <a:spcPts val="5039"/>
              </a:lnSpc>
              <a:buFont typeface="Arial"/>
              <a:buChar char="•"/>
            </a:pPr>
            <a:r>
              <a:rPr lang="en-US" sz="3599">
                <a:solidFill>
                  <a:srgbClr val="262626"/>
                </a:solidFill>
                <a:latin typeface="Arimo"/>
                <a:ea typeface="Arimo"/>
                <a:cs typeface="Arimo"/>
                <a:sym typeface="Arimo"/>
              </a:rPr>
              <a:t>Việc kiểm tra dữ liệu khuyết thiếu là rất cần thiết vì có thể ảnh hưởng tới kết quả của quá trình phân tích dữ liệu. Sau khi kiểm tra, ta thấy trong dữ liệu không xuất hiện khuyết thiếu</a:t>
            </a:r>
          </a:p>
          <a:p>
            <a:pPr algn="l">
              <a:lnSpc>
                <a:spcPts val="4759"/>
              </a:lnSpc>
            </a:pPr>
            <a:endParaRPr lang="en-US" sz="3599">
              <a:solidFill>
                <a:srgbClr val="262626"/>
              </a:solidFill>
              <a:latin typeface="Arimo"/>
              <a:ea typeface="Arimo"/>
              <a:cs typeface="Arimo"/>
              <a:sym typeface="Arimo"/>
            </a:endParaRPr>
          </a:p>
          <a:p>
            <a:pPr algn="l">
              <a:lnSpc>
                <a:spcPts val="5040"/>
              </a:lnSpc>
            </a:pPr>
            <a:endParaRPr lang="en-US" sz="3599">
              <a:solidFill>
                <a:srgbClr val="262626"/>
              </a:solidFill>
              <a:latin typeface="Arimo"/>
              <a:ea typeface="Arimo"/>
              <a:cs typeface="Arimo"/>
              <a:sym typeface="Arimo"/>
            </a:endParaRPr>
          </a:p>
          <a:p>
            <a:pPr algn="ctr">
              <a:lnSpc>
                <a:spcPts val="5040"/>
              </a:lnSpc>
            </a:pPr>
            <a:endParaRPr lang="en-US" sz="3599">
              <a:solidFill>
                <a:srgbClr val="262626"/>
              </a:solidFill>
              <a:latin typeface="Arimo"/>
              <a:ea typeface="Arimo"/>
              <a:cs typeface="Arimo"/>
              <a:sym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8269540" y="1898650"/>
            <a:ext cx="9302389" cy="7897134"/>
          </a:xfrm>
          <a:custGeom>
            <a:avLst/>
            <a:gdLst/>
            <a:ahLst/>
            <a:cxnLst/>
            <a:rect l="l" t="t" r="r" b="b"/>
            <a:pathLst>
              <a:path w="9302389" h="7897134">
                <a:moveTo>
                  <a:pt x="0" y="0"/>
                </a:moveTo>
                <a:lnTo>
                  <a:pt x="9302389" y="0"/>
                </a:lnTo>
                <a:lnTo>
                  <a:pt x="9302389" y="7897134"/>
                </a:lnTo>
                <a:lnTo>
                  <a:pt x="0" y="789713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3.2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Chuẩn</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bị</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dữ</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liệu</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535464" y="3905250"/>
            <a:ext cx="7135172" cy="5098897"/>
          </a:xfrm>
          <a:prstGeom prst="rect">
            <a:avLst/>
          </a:prstGeom>
        </p:spPr>
        <p:txBody>
          <a:bodyPr lIns="0" tIns="0" rIns="0" bIns="0" rtlCol="0" anchor="t">
            <a:spAutoFit/>
          </a:bodyPr>
          <a:lstStyle/>
          <a:p>
            <a:pPr marL="781579" lvl="1" indent="-390789" algn="l">
              <a:lnSpc>
                <a:spcPts val="5068"/>
              </a:lnSpc>
              <a:buFont typeface="Arial"/>
              <a:buChar char="•"/>
            </a:pPr>
            <a:r>
              <a:rPr lang="en-US" sz="3620">
                <a:solidFill>
                  <a:srgbClr val="262626"/>
                </a:solidFill>
                <a:latin typeface="Arimo"/>
                <a:ea typeface="Arimo"/>
                <a:cs typeface="Arimo"/>
                <a:sym typeface="Arimo"/>
              </a:rPr>
              <a:t>Sau khi sử dụng câu lệnh dtypes() ta thấy trong df  đều thuộc dạng float và phù hợp với bài toán vậy nên không có lỗi kiểu dữ liệu.</a:t>
            </a:r>
          </a:p>
          <a:p>
            <a:pPr algn="l">
              <a:lnSpc>
                <a:spcPts val="4786"/>
              </a:lnSpc>
            </a:pPr>
            <a:endParaRPr lang="en-US" sz="3620">
              <a:solidFill>
                <a:srgbClr val="262626"/>
              </a:solidFill>
              <a:latin typeface="Arimo"/>
              <a:ea typeface="Arimo"/>
              <a:cs typeface="Arimo"/>
              <a:sym typeface="Arimo"/>
            </a:endParaRPr>
          </a:p>
          <a:p>
            <a:pPr algn="l">
              <a:lnSpc>
                <a:spcPts val="5068"/>
              </a:lnSpc>
            </a:pPr>
            <a:endParaRPr lang="en-US" sz="3620">
              <a:solidFill>
                <a:srgbClr val="262626"/>
              </a:solidFill>
              <a:latin typeface="Arimo"/>
              <a:ea typeface="Arimo"/>
              <a:cs typeface="Arimo"/>
              <a:sym typeface="Arimo"/>
            </a:endParaRPr>
          </a:p>
          <a:p>
            <a:pPr algn="ctr">
              <a:lnSpc>
                <a:spcPts val="5068"/>
              </a:lnSpc>
            </a:pPr>
            <a:endParaRPr lang="en-US" sz="3620">
              <a:solidFill>
                <a:srgbClr val="262626"/>
              </a:solidFill>
              <a:latin typeface="Arimo"/>
              <a:ea typeface="Arimo"/>
              <a:cs typeface="Arimo"/>
              <a:sym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TextBox 3"/>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3265634" y="2612241"/>
            <a:ext cx="11768648" cy="58671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Dựa trên việc phân tích dữ liệu, tập dữ liệu này chủ yếu bao gồm các đặc trưng nhị phân hoặc số học, và biến mục tiêu (Diabetes_binary) thể hiện bài toán phân loại (Classification). Đây là bài toán thuộc nhóm học có giám sát (Supervised Learning), với mục tiêu dự đoán khả năng mắc bệnh tiểu đường dựa trên các yếu tố nguy cơ sức khỏe và hành vi. Để giải quyết bài toán, ta sẽ lựa chọn và thử nghiệm các mô hình phân loại quen thuộc đã học, bao gồm:</a:t>
            </a:r>
          </a:p>
          <a:p>
            <a:pPr marL="649439" lvl="1" indent="-324720" algn="just">
              <a:lnSpc>
                <a:spcPts val="4211"/>
              </a:lnSpc>
              <a:buFont typeface="Arial"/>
              <a:buChar char="•"/>
            </a:pPr>
            <a:r>
              <a:rPr lang="en-US" sz="3008">
                <a:solidFill>
                  <a:srgbClr val="000000"/>
                </a:solidFill>
                <a:latin typeface="Arimo"/>
                <a:ea typeface="Arimo"/>
                <a:cs typeface="Arimo"/>
                <a:sym typeface="Arimo"/>
              </a:rPr>
              <a:t>Mô hình: Random Forest</a:t>
            </a:r>
          </a:p>
          <a:p>
            <a:pPr marL="649439" lvl="1" indent="-324720" algn="just">
              <a:lnSpc>
                <a:spcPts val="4211"/>
              </a:lnSpc>
              <a:buFont typeface="Arial"/>
              <a:buChar char="•"/>
            </a:pPr>
            <a:r>
              <a:rPr lang="en-US" sz="3008">
                <a:solidFill>
                  <a:srgbClr val="000000"/>
                </a:solidFill>
                <a:latin typeface="Arimo"/>
                <a:ea typeface="Arimo"/>
                <a:cs typeface="Arimo"/>
                <a:sym typeface="Arimo"/>
              </a:rPr>
              <a:t>Mô hình: Logistic Regression</a:t>
            </a:r>
          </a:p>
          <a:p>
            <a:pPr marL="649439" lvl="1" indent="-324720" algn="just">
              <a:lnSpc>
                <a:spcPts val="4211"/>
              </a:lnSpc>
              <a:buFont typeface="Arial"/>
              <a:buChar char="•"/>
            </a:pPr>
            <a:r>
              <a:rPr lang="en-US" sz="3008">
                <a:solidFill>
                  <a:srgbClr val="000000"/>
                </a:solidFill>
                <a:latin typeface="Arimo"/>
                <a:ea typeface="Arimo"/>
                <a:cs typeface="Arimo"/>
                <a:sym typeface="Arimo"/>
              </a:rPr>
              <a:t>Mô hình: Naive Bayes</a:t>
            </a:r>
          </a:p>
          <a:p>
            <a:pPr marL="649439" lvl="1" indent="-324720" algn="just">
              <a:lnSpc>
                <a:spcPts val="4211"/>
              </a:lnSpc>
              <a:buFont typeface="Arial"/>
              <a:buChar char="•"/>
            </a:pPr>
            <a:r>
              <a:rPr lang="en-US" sz="3008">
                <a:solidFill>
                  <a:srgbClr val="000000"/>
                </a:solidFill>
                <a:latin typeface="Arimo"/>
                <a:ea typeface="Arimo"/>
                <a:cs typeface="Arimo"/>
                <a:sym typeface="Arimo"/>
              </a:rPr>
              <a:t>Mô hình: Decision Tree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2164836" y="2349694"/>
            <a:ext cx="13923602" cy="2793806"/>
          </a:xfrm>
          <a:custGeom>
            <a:avLst/>
            <a:gdLst/>
            <a:ahLst/>
            <a:cxnLst/>
            <a:rect l="l" t="t" r="r" b="b"/>
            <a:pathLst>
              <a:path w="13923602" h="2793806">
                <a:moveTo>
                  <a:pt x="0" y="0"/>
                </a:moveTo>
                <a:lnTo>
                  <a:pt x="13923602" y="0"/>
                </a:lnTo>
                <a:lnTo>
                  <a:pt x="13923602" y="2793806"/>
                </a:lnTo>
                <a:lnTo>
                  <a:pt x="0" y="279380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1149566" y="5815538"/>
            <a:ext cx="16000782" cy="2666795"/>
          </a:xfrm>
          <a:prstGeom prst="rect">
            <a:avLst/>
          </a:prstGeom>
        </p:spPr>
        <p:txBody>
          <a:bodyPr lIns="0" tIns="0" rIns="0" bIns="0" rtlCol="0" anchor="t">
            <a:spAutoFit/>
          </a:bodyPr>
          <a:lstStyle/>
          <a:p>
            <a:pPr marL="649439" lvl="1" indent="-324720" algn="just">
              <a:lnSpc>
                <a:spcPts val="4211"/>
              </a:lnSpc>
              <a:buFont typeface="Arial"/>
              <a:buChar char="•"/>
            </a:pPr>
            <a:r>
              <a:rPr lang="en-US" sz="3008">
                <a:solidFill>
                  <a:srgbClr val="000000"/>
                </a:solidFill>
                <a:latin typeface="Arimo"/>
                <a:ea typeface="Arimo"/>
                <a:cs typeface="Arimo"/>
                <a:sym typeface="Arimo"/>
              </a:rPr>
              <a:t>Ở đây, để dễ dàng và thuận tiện cho việc lựa chọn mô hình, ta sẽ sử dụng kĩ thuật grid search CV để vừa có thể chọn ra mô hình phù hợp dựa vào chỉ số đánh giá, vừa có thể chọn ra những siêu tham số phù hợp cho mô hình.</a:t>
            </a:r>
          </a:p>
          <a:p>
            <a:pPr marL="649439" lvl="1" indent="-324720" algn="just">
              <a:lnSpc>
                <a:spcPts val="4211"/>
              </a:lnSpc>
              <a:buFont typeface="Arial"/>
              <a:buChar char="•"/>
            </a:pPr>
            <a:r>
              <a:rPr lang="en-US" sz="3008">
                <a:solidFill>
                  <a:srgbClr val="000000"/>
                </a:solidFill>
                <a:latin typeface="Arimo"/>
                <a:ea typeface="Arimo"/>
                <a:cs typeface="Arimo"/>
                <a:sym typeface="Arimo"/>
              </a:rPr>
              <a:t>Như đã liệt kê ở trên ta sẽ thực hiện load các mô hình để có thể thử nghiệm và chọn ra mô hình phù hợp nhất.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3734499" y="2461944"/>
            <a:ext cx="10819002" cy="1500807"/>
          </a:xfrm>
          <a:custGeom>
            <a:avLst/>
            <a:gdLst/>
            <a:ahLst/>
            <a:cxnLst/>
            <a:rect l="l" t="t" r="r" b="b"/>
            <a:pathLst>
              <a:path w="10819002" h="1500807">
                <a:moveTo>
                  <a:pt x="0" y="0"/>
                </a:moveTo>
                <a:lnTo>
                  <a:pt x="10819002" y="0"/>
                </a:lnTo>
                <a:lnTo>
                  <a:pt x="10819002" y="1500807"/>
                </a:lnTo>
                <a:lnTo>
                  <a:pt x="0" y="1500807"/>
                </a:lnTo>
                <a:lnTo>
                  <a:pt x="0" y="0"/>
                </a:lnTo>
                <a:close/>
              </a:path>
            </a:pathLst>
          </a:custGeom>
          <a:blipFill>
            <a:blip r:embed="rId3"/>
            <a:stretch>
              <a:fillRect/>
            </a:stretch>
          </a:blipFill>
        </p:spPr>
        <p:txBody>
          <a:bodyPr/>
          <a:lstStyle/>
          <a:p>
            <a:endParaRPr lang="en-US"/>
          </a:p>
        </p:txBody>
      </p:sp>
      <p:sp>
        <p:nvSpPr>
          <p:cNvPr id="4" name="Freeform 4"/>
          <p:cNvSpPr/>
          <p:nvPr/>
        </p:nvSpPr>
        <p:spPr>
          <a:xfrm>
            <a:off x="1299496" y="6150045"/>
            <a:ext cx="16086250" cy="583127"/>
          </a:xfrm>
          <a:custGeom>
            <a:avLst/>
            <a:gdLst/>
            <a:ahLst/>
            <a:cxnLst/>
            <a:rect l="l" t="t" r="r" b="b"/>
            <a:pathLst>
              <a:path w="16086250" h="583127">
                <a:moveTo>
                  <a:pt x="0" y="0"/>
                </a:moveTo>
                <a:lnTo>
                  <a:pt x="16086250" y="0"/>
                </a:lnTo>
                <a:lnTo>
                  <a:pt x="16086250" y="583126"/>
                </a:lnTo>
                <a:lnTo>
                  <a:pt x="0" y="583126"/>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6" name="TextBox 6"/>
          <p:cNvSpPr txBox="1"/>
          <p:nvPr/>
        </p:nvSpPr>
        <p:spPr>
          <a:xfrm>
            <a:off x="1028700" y="4082116"/>
            <a:ext cx="16357046" cy="10665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Ở bước này ta thực hiện lọc biến phụ thuộc và các biến độc lập ra thành x và y theo phân tích ở trên. y sẽ là biến mục tiêu (diabetes_binary).</a:t>
            </a:r>
          </a:p>
        </p:txBody>
      </p:sp>
      <p:sp>
        <p:nvSpPr>
          <p:cNvPr id="7" name="TextBox 7"/>
          <p:cNvSpPr txBox="1"/>
          <p:nvPr/>
        </p:nvSpPr>
        <p:spPr>
          <a:xfrm>
            <a:off x="1164098" y="7442835"/>
            <a:ext cx="16357046" cy="15999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Tiếp theo ta chia dữ liệu thành 2 mảng df_X và df_y ra làm 4 phần với tỉ lệ test là 25% cho dữ liệu test và 75% cho dữ liệu train với random state thống nhất là 42.</a:t>
            </a:r>
          </a:p>
          <a:p>
            <a:pPr algn="just">
              <a:lnSpc>
                <a:spcPts val="4211"/>
              </a:lnSpc>
            </a:pPr>
            <a:endParaRPr lang="en-US" sz="3008">
              <a:solidFill>
                <a:srgbClr val="000000"/>
              </a:solidFill>
              <a:latin typeface="Arimo"/>
              <a:ea typeface="Arimo"/>
              <a:cs typeface="Arimo"/>
              <a:sym typeface="Arim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9874937" y="4046686"/>
            <a:ext cx="7697773" cy="3559795"/>
          </a:xfrm>
          <a:custGeom>
            <a:avLst/>
            <a:gdLst/>
            <a:ahLst/>
            <a:cxnLst/>
            <a:rect l="l" t="t" r="r" b="b"/>
            <a:pathLst>
              <a:path w="7697773" h="3559795">
                <a:moveTo>
                  <a:pt x="0" y="0"/>
                </a:moveTo>
                <a:lnTo>
                  <a:pt x="7697774" y="0"/>
                </a:lnTo>
                <a:lnTo>
                  <a:pt x="7697774" y="3559795"/>
                </a:lnTo>
                <a:lnTo>
                  <a:pt x="0" y="355979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1302934" y="3813781"/>
            <a:ext cx="7248700" cy="42669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Sau khi đã biết được những mô hình dùng để thử nghiệm với tập dữ liệu, ta thực hiện liệt kê các chỉ số đánh giá và các siêu tham số cho từng mô hình. Đối với các mô hình học máy phân loại có giám sát, ta sẽ sử dụng 4 chỉ số là accuracy, precision, recall và f1 để có thể so sánh từng mô hình.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4308756" y="2059499"/>
            <a:ext cx="9889396" cy="7659328"/>
          </a:xfrm>
          <a:custGeom>
            <a:avLst/>
            <a:gdLst/>
            <a:ahLst/>
            <a:cxnLst/>
            <a:rect l="l" t="t" r="r" b="b"/>
            <a:pathLst>
              <a:path w="9889396" h="7659328">
                <a:moveTo>
                  <a:pt x="0" y="0"/>
                </a:moveTo>
                <a:lnTo>
                  <a:pt x="9889396" y="0"/>
                </a:lnTo>
                <a:lnTo>
                  <a:pt x="9889396" y="7659328"/>
                </a:lnTo>
                <a:lnTo>
                  <a:pt x="0" y="7659328"/>
                </a:lnTo>
                <a:lnTo>
                  <a:pt x="0" y="0"/>
                </a:lnTo>
                <a:close/>
              </a:path>
            </a:pathLst>
          </a:custGeom>
          <a:blipFill>
            <a:blip r:embed="rId3"/>
            <a:stretch>
              <a:fillRect r="-4369"/>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TextBox 3"/>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368844" y="2324354"/>
            <a:ext cx="17550312" cy="6933946"/>
          </a:xfrm>
          <a:prstGeom prst="rect">
            <a:avLst/>
          </a:prstGeom>
        </p:spPr>
        <p:txBody>
          <a:bodyPr lIns="0" tIns="0" rIns="0" bIns="0" rtlCol="0" anchor="t">
            <a:spAutoFit/>
          </a:bodyPr>
          <a:lstStyle/>
          <a:p>
            <a:pPr marL="649858" lvl="1" indent="-324929" algn="l">
              <a:lnSpc>
                <a:spcPts val="4213"/>
              </a:lnSpc>
              <a:buAutoNum type="arabicPeriod"/>
            </a:pPr>
            <a:r>
              <a:rPr lang="en-US" sz="3009">
                <a:solidFill>
                  <a:srgbClr val="000000"/>
                </a:solidFill>
                <a:latin typeface="Arimo"/>
                <a:ea typeface="Arimo"/>
                <a:cs typeface="Arimo"/>
                <a:sym typeface="Arimo"/>
              </a:rPr>
              <a:t>Mô hình Random forest</a:t>
            </a:r>
          </a:p>
          <a:p>
            <a:pPr marL="649858" lvl="1" indent="-324929" algn="l">
              <a:lnSpc>
                <a:spcPts val="4213"/>
              </a:lnSpc>
              <a:buFont typeface="Arial"/>
              <a:buChar char="•"/>
            </a:pPr>
            <a:r>
              <a:rPr lang="en-US" sz="3009">
                <a:solidFill>
                  <a:srgbClr val="000000"/>
                </a:solidFill>
                <a:latin typeface="Arimo"/>
                <a:ea typeface="Arimo"/>
                <a:cs typeface="Arimo"/>
                <a:sym typeface="Arimo"/>
              </a:rPr>
              <a:t>max_depth: Độ sâu tối đa của mỗi cây</a:t>
            </a:r>
          </a:p>
          <a:p>
            <a:pPr marL="649858" lvl="1" indent="-324929" algn="l">
              <a:lnSpc>
                <a:spcPts val="4213"/>
              </a:lnSpc>
              <a:buFont typeface="Arial"/>
              <a:buChar char="•"/>
            </a:pPr>
            <a:r>
              <a:rPr lang="en-US" sz="3009">
                <a:solidFill>
                  <a:srgbClr val="000000"/>
                </a:solidFill>
                <a:latin typeface="Arimo"/>
                <a:ea typeface="Arimo"/>
                <a:cs typeface="Arimo"/>
                <a:sym typeface="Arimo"/>
              </a:rPr>
              <a:t>min_samples_leaf: Số lượng mẫu tối thiểu tại một lá</a:t>
            </a:r>
          </a:p>
          <a:p>
            <a:pPr marL="649858" lvl="1" indent="-324929" algn="l">
              <a:lnSpc>
                <a:spcPts val="4213"/>
              </a:lnSpc>
              <a:buFont typeface="Arial"/>
              <a:buChar char="•"/>
            </a:pPr>
            <a:r>
              <a:rPr lang="en-US" sz="3009">
                <a:solidFill>
                  <a:srgbClr val="000000"/>
                </a:solidFill>
                <a:latin typeface="Arimo"/>
                <a:ea typeface="Arimo"/>
                <a:cs typeface="Arimo"/>
                <a:sym typeface="Arimo"/>
              </a:rPr>
              <a:t>min_samples_split: Số lượng mẫu tối thiểu để tiếp tục phân tách tại một nút.</a:t>
            </a:r>
          </a:p>
          <a:p>
            <a:pPr marL="649858" lvl="1" indent="-324929" algn="l">
              <a:lnSpc>
                <a:spcPts val="4213"/>
              </a:lnSpc>
              <a:buFont typeface="Arial"/>
              <a:buChar char="•"/>
            </a:pPr>
            <a:r>
              <a:rPr lang="en-US" sz="3009">
                <a:solidFill>
                  <a:srgbClr val="000000"/>
                </a:solidFill>
                <a:latin typeface="Arimo"/>
                <a:ea typeface="Arimo"/>
                <a:cs typeface="Arimo"/>
                <a:sym typeface="Arimo"/>
              </a:rPr>
              <a:t>max_features: Số lượng đặc trưng (features) được sử dụng trong mỗi lần tách.</a:t>
            </a:r>
          </a:p>
          <a:p>
            <a:pPr marL="649858" lvl="1" indent="-324929" algn="l">
              <a:lnSpc>
                <a:spcPts val="4213"/>
              </a:lnSpc>
              <a:buFont typeface="Arial"/>
              <a:buChar char="•"/>
            </a:pPr>
            <a:r>
              <a:rPr lang="en-US" sz="3009">
                <a:solidFill>
                  <a:srgbClr val="000000"/>
                </a:solidFill>
                <a:latin typeface="Arimo"/>
                <a:ea typeface="Arimo"/>
                <a:cs typeface="Arimo"/>
                <a:sym typeface="Arimo"/>
              </a:rPr>
              <a:t>n_estimators: Số lượng cây trong rừng.</a:t>
            </a:r>
          </a:p>
          <a:p>
            <a:pPr marL="649858" lvl="1" indent="-324929" algn="l">
              <a:lnSpc>
                <a:spcPts val="4213"/>
              </a:lnSpc>
              <a:buAutoNum type="arabicPeriod"/>
            </a:pPr>
            <a:r>
              <a:rPr lang="en-US" sz="3009">
                <a:solidFill>
                  <a:srgbClr val="000000"/>
                </a:solidFill>
                <a:latin typeface="Arimo"/>
                <a:ea typeface="Arimo"/>
                <a:cs typeface="Arimo"/>
                <a:sym typeface="Arimo"/>
              </a:rPr>
              <a:t>Mô hình LogisticRegression</a:t>
            </a:r>
          </a:p>
          <a:p>
            <a:pPr marL="649858" lvl="1" indent="-324929" algn="l">
              <a:lnSpc>
                <a:spcPts val="4213"/>
              </a:lnSpc>
              <a:buFont typeface="Arial"/>
              <a:buChar char="•"/>
            </a:pPr>
            <a:r>
              <a:rPr lang="en-US" sz="3009">
                <a:solidFill>
                  <a:srgbClr val="000000"/>
                </a:solidFill>
                <a:latin typeface="Arimo"/>
                <a:ea typeface="Arimo"/>
                <a:cs typeface="Arimo"/>
                <a:sym typeface="Arimo"/>
              </a:rPr>
              <a:t>C: Hệ số điều chỉnh phạt L2 (regularization)</a:t>
            </a:r>
          </a:p>
          <a:p>
            <a:pPr marL="649858" lvl="1" indent="-324929" algn="l">
              <a:lnSpc>
                <a:spcPts val="4213"/>
              </a:lnSpc>
              <a:buAutoNum type="arabicPeriod"/>
            </a:pPr>
            <a:r>
              <a:rPr lang="en-US" sz="3009">
                <a:solidFill>
                  <a:srgbClr val="000000"/>
                </a:solidFill>
                <a:latin typeface="Arimo"/>
                <a:ea typeface="Arimo"/>
                <a:cs typeface="Arimo"/>
                <a:sym typeface="Arimo"/>
              </a:rPr>
              <a:t>Mô hình Naive Bayes</a:t>
            </a:r>
          </a:p>
          <a:p>
            <a:pPr marL="649858" lvl="1" indent="-324929" algn="l">
              <a:lnSpc>
                <a:spcPts val="4213"/>
              </a:lnSpc>
              <a:buFont typeface="Arial"/>
              <a:buChar char="•"/>
            </a:pPr>
            <a:r>
              <a:rPr lang="en-US" sz="3009">
                <a:solidFill>
                  <a:srgbClr val="000000"/>
                </a:solidFill>
                <a:latin typeface="Arimo"/>
                <a:ea typeface="Arimo"/>
                <a:cs typeface="Arimo"/>
                <a:sym typeface="Arimo"/>
              </a:rPr>
              <a:t>Mô hình này không cần tham số</a:t>
            </a:r>
          </a:p>
          <a:p>
            <a:pPr marL="649858" lvl="1" indent="-324929" algn="l">
              <a:lnSpc>
                <a:spcPts val="4213"/>
              </a:lnSpc>
              <a:buAutoNum type="arabicPeriod"/>
            </a:pPr>
            <a:r>
              <a:rPr lang="en-US" sz="3009">
                <a:solidFill>
                  <a:srgbClr val="000000"/>
                </a:solidFill>
                <a:latin typeface="Arimo"/>
                <a:ea typeface="Arimo"/>
                <a:cs typeface="Arimo"/>
                <a:sym typeface="Arimo"/>
              </a:rPr>
              <a:t>Mô hình Decision Tree</a:t>
            </a:r>
          </a:p>
          <a:p>
            <a:pPr marL="649858" lvl="1" indent="-324929" algn="l">
              <a:lnSpc>
                <a:spcPts val="4213"/>
              </a:lnSpc>
              <a:buFont typeface="Arial"/>
              <a:buChar char="•"/>
            </a:pPr>
            <a:r>
              <a:rPr lang="en-US" sz="3009">
                <a:solidFill>
                  <a:srgbClr val="000000"/>
                </a:solidFill>
                <a:latin typeface="Arimo"/>
                <a:ea typeface="Arimo"/>
                <a:cs typeface="Arimo"/>
                <a:sym typeface="Arimo"/>
              </a:rPr>
              <a:t>max_depth: Độ sâu tối đa của mỗi cây</a:t>
            </a:r>
          </a:p>
          <a:p>
            <a:pPr marL="649858" lvl="1" indent="-324929" algn="l">
              <a:lnSpc>
                <a:spcPts val="4213"/>
              </a:lnSpc>
              <a:buFont typeface="Arial"/>
              <a:buChar char="•"/>
            </a:pPr>
            <a:r>
              <a:rPr lang="en-US" sz="3009">
                <a:solidFill>
                  <a:srgbClr val="000000"/>
                </a:solidFill>
                <a:latin typeface="Arimo"/>
                <a:ea typeface="Arimo"/>
                <a:cs typeface="Arimo"/>
                <a:sym typeface="Arimo"/>
              </a:rPr>
              <a:t>min_samples_split: Số lượng mẫu tối thiểu để tiếp tục phân tách tại một nút.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0"/>
            <a:ext cx="18299909" cy="10293699"/>
          </a:xfrm>
          <a:custGeom>
            <a:avLst/>
            <a:gdLst/>
            <a:ahLst/>
            <a:cxnLst/>
            <a:rect l="l" t="t" r="r" b="b"/>
            <a:pathLst>
              <a:path w="18299909" h="10293699">
                <a:moveTo>
                  <a:pt x="0" y="0"/>
                </a:moveTo>
                <a:lnTo>
                  <a:pt x="18299909" y="0"/>
                </a:lnTo>
                <a:lnTo>
                  <a:pt x="18299909" y="10293699"/>
                </a:lnTo>
                <a:lnTo>
                  <a:pt x="0" y="10293699"/>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9794997" y="2103296"/>
            <a:ext cx="7027497" cy="7221169"/>
          </a:xfrm>
          <a:custGeom>
            <a:avLst/>
            <a:gdLst/>
            <a:ahLst/>
            <a:cxnLst/>
            <a:rect l="l" t="t" r="r" b="b"/>
            <a:pathLst>
              <a:path w="7027497" h="7221169">
                <a:moveTo>
                  <a:pt x="0" y="0"/>
                </a:moveTo>
                <a:lnTo>
                  <a:pt x="7027497" y="0"/>
                </a:lnTo>
                <a:lnTo>
                  <a:pt x="7027497" y="7221169"/>
                </a:lnTo>
                <a:lnTo>
                  <a:pt x="0" y="722116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1028700" y="2971902"/>
            <a:ext cx="7922409" cy="42669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Sau khi có những tham số và chỉ số đánh giá cần thiết, ta thực hiện xây dựng vòng lặp chạy lần lượt với từng mô hình trong Dictionary models_params. Trong vòng lặp này ta sẽ chia tập huấn luyện thành 5 fold (cv=5), sử dụng chỉ số f1 để tối ưu các mô hình rồi in hiệu xuất và các tham số của mô hình ra màn hình để so sánh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rot="2700000">
            <a:off x="4272850" y="1332890"/>
            <a:ext cx="648579" cy="648579"/>
            <a:chOff x="0" y="0"/>
            <a:chExt cx="864772" cy="864772"/>
          </a:xfrm>
        </p:grpSpPr>
        <p:sp>
          <p:nvSpPr>
            <p:cNvPr id="4" name="Freeform 4"/>
            <p:cNvSpPr/>
            <p:nvPr/>
          </p:nvSpPr>
          <p:spPr>
            <a:xfrm>
              <a:off x="0" y="0"/>
              <a:ext cx="864743" cy="864743"/>
            </a:xfrm>
            <a:custGeom>
              <a:avLst/>
              <a:gdLst/>
              <a:ahLst/>
              <a:cxnLst/>
              <a:rect l="l" t="t" r="r" b="b"/>
              <a:pathLst>
                <a:path w="864743" h="864743">
                  <a:moveTo>
                    <a:pt x="0" y="144145"/>
                  </a:moveTo>
                  <a:cubicBezTo>
                    <a:pt x="0" y="64516"/>
                    <a:pt x="64516" y="0"/>
                    <a:pt x="144145" y="0"/>
                  </a:cubicBezTo>
                  <a:lnTo>
                    <a:pt x="720598" y="0"/>
                  </a:lnTo>
                  <a:cubicBezTo>
                    <a:pt x="800227" y="0"/>
                    <a:pt x="864743" y="64516"/>
                    <a:pt x="864743" y="144145"/>
                  </a:cubicBezTo>
                  <a:lnTo>
                    <a:pt x="864743" y="720598"/>
                  </a:lnTo>
                  <a:cubicBezTo>
                    <a:pt x="864743" y="800227"/>
                    <a:pt x="800227" y="864743"/>
                    <a:pt x="720598" y="864743"/>
                  </a:cubicBezTo>
                  <a:lnTo>
                    <a:pt x="144145" y="864743"/>
                  </a:lnTo>
                  <a:cubicBezTo>
                    <a:pt x="64516" y="864743"/>
                    <a:pt x="0" y="800227"/>
                    <a:pt x="0" y="720598"/>
                  </a:cubicBezTo>
                  <a:close/>
                </a:path>
              </a:pathLst>
            </a:custGeom>
            <a:solidFill>
              <a:srgbClr val="2FC4E6"/>
            </a:solidFill>
          </p:spPr>
          <p:txBody>
            <a:bodyPr/>
            <a:lstStyle/>
            <a:p>
              <a:endParaRPr lang="en-US"/>
            </a:p>
          </p:txBody>
        </p:sp>
      </p:grpSp>
      <p:sp>
        <p:nvSpPr>
          <p:cNvPr id="5" name="TextBox 5"/>
          <p:cNvSpPr txBox="1"/>
          <p:nvPr/>
        </p:nvSpPr>
        <p:spPr>
          <a:xfrm>
            <a:off x="4138525" y="1346636"/>
            <a:ext cx="773274" cy="703529"/>
          </a:xfrm>
          <a:prstGeom prst="rect">
            <a:avLst/>
          </a:prstGeom>
        </p:spPr>
        <p:txBody>
          <a:bodyPr lIns="0" tIns="0" rIns="0" bIns="0" rtlCol="0" anchor="t">
            <a:spAutoFit/>
          </a:bodyPr>
          <a:lstStyle/>
          <a:p>
            <a:pPr algn="r">
              <a:lnSpc>
                <a:spcPts val="5043"/>
              </a:lnSpc>
            </a:pPr>
            <a:r>
              <a:rPr lang="en-US" sz="4203" b="1" spc="39">
                <a:solidFill>
                  <a:srgbClr val="FFFFFF"/>
                </a:solidFill>
                <a:latin typeface="TT Rounds Condensed Bold"/>
                <a:ea typeface="TT Rounds Condensed Bold"/>
                <a:cs typeface="TT Rounds Condensed Bold"/>
                <a:sym typeface="TT Rounds Condensed Bold"/>
              </a:rPr>
              <a:t>01</a:t>
            </a:r>
          </a:p>
        </p:txBody>
      </p:sp>
      <p:sp>
        <p:nvSpPr>
          <p:cNvPr id="6" name="TextBox 6"/>
          <p:cNvSpPr txBox="1"/>
          <p:nvPr/>
        </p:nvSpPr>
        <p:spPr>
          <a:xfrm>
            <a:off x="5542347" y="1419054"/>
            <a:ext cx="4763088" cy="466725"/>
          </a:xfrm>
          <a:prstGeom prst="rect">
            <a:avLst/>
          </a:prstGeom>
        </p:spPr>
        <p:txBody>
          <a:bodyPr lIns="0" tIns="0" rIns="0" bIns="0" rtlCol="0" anchor="t">
            <a:spAutoFit/>
          </a:bodyPr>
          <a:lstStyle/>
          <a:p>
            <a:pPr algn="l">
              <a:lnSpc>
                <a:spcPts val="3602"/>
              </a:lnSpc>
            </a:pP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Giới</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thiệu</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đề</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tài</a:t>
            </a:r>
            <a:endPar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7" name="TextBox 7"/>
          <p:cNvSpPr txBox="1"/>
          <p:nvPr/>
        </p:nvSpPr>
        <p:spPr>
          <a:xfrm>
            <a:off x="9350072" y="8291130"/>
            <a:ext cx="7335518" cy="1038225"/>
          </a:xfrm>
          <a:prstGeom prst="rect">
            <a:avLst/>
          </a:prstGeom>
        </p:spPr>
        <p:txBody>
          <a:bodyPr lIns="0" tIns="0" rIns="0" bIns="0" rtlCol="0" anchor="t">
            <a:spAutoFit/>
          </a:bodyPr>
          <a:lstStyle/>
          <a:p>
            <a:pPr algn="l">
              <a:lnSpc>
                <a:spcPts val="7926"/>
              </a:lnSpc>
            </a:pPr>
            <a:r>
              <a:rPr lang="en-US" sz="6605" b="1" spc="61">
                <a:solidFill>
                  <a:srgbClr val="262626"/>
                </a:solidFill>
                <a:latin typeface="Arimo Bold"/>
                <a:ea typeface="Arimo Bold"/>
                <a:cs typeface="Arimo Bold"/>
                <a:sym typeface="Arimo Bold"/>
              </a:rPr>
              <a:t>NỘI DUNG CHÍNH </a:t>
            </a:r>
          </a:p>
        </p:txBody>
      </p:sp>
      <p:grpSp>
        <p:nvGrpSpPr>
          <p:cNvPr id="8" name="Group 8"/>
          <p:cNvGrpSpPr/>
          <p:nvPr/>
        </p:nvGrpSpPr>
        <p:grpSpPr>
          <a:xfrm rot="2700000">
            <a:off x="4668253" y="2404886"/>
            <a:ext cx="648579" cy="648579"/>
            <a:chOff x="0" y="0"/>
            <a:chExt cx="864772" cy="864772"/>
          </a:xfrm>
        </p:grpSpPr>
        <p:sp>
          <p:nvSpPr>
            <p:cNvPr id="9" name="Freeform 9"/>
            <p:cNvSpPr/>
            <p:nvPr/>
          </p:nvSpPr>
          <p:spPr>
            <a:xfrm>
              <a:off x="0" y="0"/>
              <a:ext cx="864743" cy="864743"/>
            </a:xfrm>
            <a:custGeom>
              <a:avLst/>
              <a:gdLst/>
              <a:ahLst/>
              <a:cxnLst/>
              <a:rect l="l" t="t" r="r" b="b"/>
              <a:pathLst>
                <a:path w="864743" h="864743">
                  <a:moveTo>
                    <a:pt x="0" y="144145"/>
                  </a:moveTo>
                  <a:cubicBezTo>
                    <a:pt x="0" y="64516"/>
                    <a:pt x="64516" y="0"/>
                    <a:pt x="144145" y="0"/>
                  </a:cubicBezTo>
                  <a:lnTo>
                    <a:pt x="720598" y="0"/>
                  </a:lnTo>
                  <a:cubicBezTo>
                    <a:pt x="800227" y="0"/>
                    <a:pt x="864743" y="64516"/>
                    <a:pt x="864743" y="144145"/>
                  </a:cubicBezTo>
                  <a:lnTo>
                    <a:pt x="864743" y="720598"/>
                  </a:lnTo>
                  <a:cubicBezTo>
                    <a:pt x="864743" y="800227"/>
                    <a:pt x="800227" y="864743"/>
                    <a:pt x="720598" y="864743"/>
                  </a:cubicBezTo>
                  <a:lnTo>
                    <a:pt x="144145" y="864743"/>
                  </a:lnTo>
                  <a:cubicBezTo>
                    <a:pt x="64516" y="864743"/>
                    <a:pt x="0" y="800227"/>
                    <a:pt x="0" y="720598"/>
                  </a:cubicBezTo>
                  <a:close/>
                </a:path>
              </a:pathLst>
            </a:custGeom>
            <a:solidFill>
              <a:srgbClr val="2FC4E6"/>
            </a:solidFill>
          </p:spPr>
          <p:txBody>
            <a:bodyPr/>
            <a:lstStyle/>
            <a:p>
              <a:endParaRPr lang="en-US"/>
            </a:p>
          </p:txBody>
        </p:sp>
      </p:grpSp>
      <p:sp>
        <p:nvSpPr>
          <p:cNvPr id="10" name="TextBox 10"/>
          <p:cNvSpPr txBox="1"/>
          <p:nvPr/>
        </p:nvSpPr>
        <p:spPr>
          <a:xfrm>
            <a:off x="4525162" y="2427111"/>
            <a:ext cx="773274" cy="703529"/>
          </a:xfrm>
          <a:prstGeom prst="rect">
            <a:avLst/>
          </a:prstGeom>
        </p:spPr>
        <p:txBody>
          <a:bodyPr lIns="0" tIns="0" rIns="0" bIns="0" rtlCol="0" anchor="t">
            <a:spAutoFit/>
          </a:bodyPr>
          <a:lstStyle/>
          <a:p>
            <a:pPr algn="r">
              <a:lnSpc>
                <a:spcPts val="5043"/>
              </a:lnSpc>
            </a:pPr>
            <a:r>
              <a:rPr lang="en-US" sz="4203" b="1" spc="39" dirty="0">
                <a:solidFill>
                  <a:srgbClr val="FFFFFF"/>
                </a:solidFill>
                <a:latin typeface="TT Rounds Condensed Bold"/>
                <a:ea typeface="TT Rounds Condensed Bold"/>
                <a:cs typeface="TT Rounds Condensed Bold"/>
                <a:sym typeface="TT Rounds Condensed Bold"/>
              </a:rPr>
              <a:t>02</a:t>
            </a:r>
          </a:p>
        </p:txBody>
      </p:sp>
      <p:sp>
        <p:nvSpPr>
          <p:cNvPr id="11" name="TextBox 11"/>
          <p:cNvSpPr txBox="1"/>
          <p:nvPr/>
        </p:nvSpPr>
        <p:spPr>
          <a:xfrm>
            <a:off x="6000962" y="2491050"/>
            <a:ext cx="5312894" cy="466725"/>
          </a:xfrm>
          <a:prstGeom prst="rect">
            <a:avLst/>
          </a:prstGeom>
        </p:spPr>
        <p:txBody>
          <a:bodyPr lIns="0" tIns="0" rIns="0" bIns="0" rtlCol="0" anchor="t">
            <a:spAutoFit/>
          </a:bodyPr>
          <a:lstStyle/>
          <a:p>
            <a:pPr algn="l">
              <a:lnSpc>
                <a:spcPts val="3602"/>
              </a:lnSpc>
            </a:pP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Mục</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tiêu</a:t>
            </a:r>
            <a:endPar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grpSp>
        <p:nvGrpSpPr>
          <p:cNvPr id="12" name="Group 12"/>
          <p:cNvGrpSpPr/>
          <p:nvPr/>
        </p:nvGrpSpPr>
        <p:grpSpPr>
          <a:xfrm rot="2700000">
            <a:off x="5218058" y="3775213"/>
            <a:ext cx="648579" cy="648579"/>
            <a:chOff x="0" y="0"/>
            <a:chExt cx="864772" cy="864772"/>
          </a:xfrm>
        </p:grpSpPr>
        <p:sp>
          <p:nvSpPr>
            <p:cNvPr id="13" name="Freeform 13"/>
            <p:cNvSpPr/>
            <p:nvPr/>
          </p:nvSpPr>
          <p:spPr>
            <a:xfrm>
              <a:off x="0" y="0"/>
              <a:ext cx="864743" cy="864743"/>
            </a:xfrm>
            <a:custGeom>
              <a:avLst/>
              <a:gdLst/>
              <a:ahLst/>
              <a:cxnLst/>
              <a:rect l="l" t="t" r="r" b="b"/>
              <a:pathLst>
                <a:path w="864743" h="864743">
                  <a:moveTo>
                    <a:pt x="0" y="144145"/>
                  </a:moveTo>
                  <a:cubicBezTo>
                    <a:pt x="0" y="64516"/>
                    <a:pt x="64516" y="0"/>
                    <a:pt x="144145" y="0"/>
                  </a:cubicBezTo>
                  <a:lnTo>
                    <a:pt x="720598" y="0"/>
                  </a:lnTo>
                  <a:cubicBezTo>
                    <a:pt x="800227" y="0"/>
                    <a:pt x="864743" y="64516"/>
                    <a:pt x="864743" y="144145"/>
                  </a:cubicBezTo>
                  <a:lnTo>
                    <a:pt x="864743" y="720598"/>
                  </a:lnTo>
                  <a:cubicBezTo>
                    <a:pt x="864743" y="800227"/>
                    <a:pt x="800227" y="864743"/>
                    <a:pt x="720598" y="864743"/>
                  </a:cubicBezTo>
                  <a:lnTo>
                    <a:pt x="144145" y="864743"/>
                  </a:lnTo>
                  <a:cubicBezTo>
                    <a:pt x="64516" y="864743"/>
                    <a:pt x="0" y="800227"/>
                    <a:pt x="0" y="720598"/>
                  </a:cubicBezTo>
                  <a:close/>
                </a:path>
              </a:pathLst>
            </a:custGeom>
            <a:solidFill>
              <a:srgbClr val="2FC4E6"/>
            </a:solidFill>
          </p:spPr>
          <p:txBody>
            <a:bodyPr/>
            <a:lstStyle/>
            <a:p>
              <a:endParaRPr lang="en-US"/>
            </a:p>
          </p:txBody>
        </p:sp>
      </p:grpSp>
      <p:sp>
        <p:nvSpPr>
          <p:cNvPr id="14" name="TextBox 14"/>
          <p:cNvSpPr txBox="1"/>
          <p:nvPr/>
        </p:nvSpPr>
        <p:spPr>
          <a:xfrm>
            <a:off x="5064519" y="3769475"/>
            <a:ext cx="773274" cy="647700"/>
          </a:xfrm>
          <a:prstGeom prst="rect">
            <a:avLst/>
          </a:prstGeom>
        </p:spPr>
        <p:txBody>
          <a:bodyPr lIns="0" tIns="0" rIns="0" bIns="0" rtlCol="0" anchor="t">
            <a:spAutoFit/>
          </a:bodyPr>
          <a:lstStyle/>
          <a:p>
            <a:pPr algn="r">
              <a:lnSpc>
                <a:spcPts val="5043"/>
              </a:lnSpc>
            </a:pPr>
            <a:r>
              <a:rPr lang="en-US" sz="4203" b="1" spc="39">
                <a:solidFill>
                  <a:srgbClr val="FFFFFF"/>
                </a:solidFill>
                <a:latin typeface="TT Rounds Condensed Bold"/>
                <a:ea typeface="TT Rounds Condensed Bold"/>
                <a:cs typeface="TT Rounds Condensed Bold"/>
                <a:sym typeface="TT Rounds Condensed Bold"/>
              </a:rPr>
              <a:t>03</a:t>
            </a:r>
          </a:p>
        </p:txBody>
      </p:sp>
      <p:sp>
        <p:nvSpPr>
          <p:cNvPr id="15" name="TextBox 15"/>
          <p:cNvSpPr txBox="1"/>
          <p:nvPr/>
        </p:nvSpPr>
        <p:spPr>
          <a:xfrm>
            <a:off x="6444773" y="3859963"/>
            <a:ext cx="5410369" cy="466725"/>
          </a:xfrm>
          <a:prstGeom prst="rect">
            <a:avLst/>
          </a:prstGeom>
        </p:spPr>
        <p:txBody>
          <a:bodyPr lIns="0" tIns="0" rIns="0" bIns="0" rtlCol="0" anchor="t">
            <a:spAutoFit/>
          </a:bodyPr>
          <a:lstStyle/>
          <a:p>
            <a:pPr algn="l">
              <a:lnSpc>
                <a:spcPts val="3602"/>
              </a:lnSpc>
            </a:pP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Các</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bước</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thực</a:t>
            </a:r>
            <a:r>
              <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002" b="1" spc="28" dirty="0" err="1">
                <a:solidFill>
                  <a:srgbClr val="FFFFFF"/>
                </a:solidFill>
                <a:latin typeface="Arimo" panose="020B0604020202020204" charset="0"/>
                <a:ea typeface="Arimo" panose="020B0604020202020204" charset="0"/>
                <a:cs typeface="Arimo" panose="020B0604020202020204" charset="0"/>
                <a:sym typeface="TT Rounds Condensed Bold"/>
              </a:rPr>
              <a:t>hiện</a:t>
            </a:r>
            <a:endPar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grpSp>
        <p:nvGrpSpPr>
          <p:cNvPr id="16" name="Group 16"/>
          <p:cNvGrpSpPr/>
          <p:nvPr/>
        </p:nvGrpSpPr>
        <p:grpSpPr>
          <a:xfrm rot="2700000">
            <a:off x="5979552" y="5035342"/>
            <a:ext cx="648579" cy="648579"/>
            <a:chOff x="0" y="0"/>
            <a:chExt cx="864772" cy="864772"/>
          </a:xfrm>
        </p:grpSpPr>
        <p:sp>
          <p:nvSpPr>
            <p:cNvPr id="17" name="Freeform 17"/>
            <p:cNvSpPr/>
            <p:nvPr/>
          </p:nvSpPr>
          <p:spPr>
            <a:xfrm>
              <a:off x="0" y="0"/>
              <a:ext cx="864743" cy="864743"/>
            </a:xfrm>
            <a:custGeom>
              <a:avLst/>
              <a:gdLst/>
              <a:ahLst/>
              <a:cxnLst/>
              <a:rect l="l" t="t" r="r" b="b"/>
              <a:pathLst>
                <a:path w="864743" h="864743">
                  <a:moveTo>
                    <a:pt x="0" y="144145"/>
                  </a:moveTo>
                  <a:cubicBezTo>
                    <a:pt x="0" y="64516"/>
                    <a:pt x="64516" y="0"/>
                    <a:pt x="144145" y="0"/>
                  </a:cubicBezTo>
                  <a:lnTo>
                    <a:pt x="720598" y="0"/>
                  </a:lnTo>
                  <a:cubicBezTo>
                    <a:pt x="800227" y="0"/>
                    <a:pt x="864743" y="64516"/>
                    <a:pt x="864743" y="144145"/>
                  </a:cubicBezTo>
                  <a:lnTo>
                    <a:pt x="864743" y="720598"/>
                  </a:lnTo>
                  <a:cubicBezTo>
                    <a:pt x="864743" y="800227"/>
                    <a:pt x="800227" y="864743"/>
                    <a:pt x="720598" y="864743"/>
                  </a:cubicBezTo>
                  <a:lnTo>
                    <a:pt x="144145" y="864743"/>
                  </a:lnTo>
                  <a:cubicBezTo>
                    <a:pt x="64516" y="864743"/>
                    <a:pt x="0" y="800227"/>
                    <a:pt x="0" y="720598"/>
                  </a:cubicBezTo>
                  <a:close/>
                </a:path>
              </a:pathLst>
            </a:custGeom>
            <a:solidFill>
              <a:srgbClr val="2FC4E6"/>
            </a:solidFill>
          </p:spPr>
          <p:txBody>
            <a:bodyPr/>
            <a:lstStyle/>
            <a:p>
              <a:endParaRPr lang="en-US"/>
            </a:p>
          </p:txBody>
        </p:sp>
      </p:grpSp>
      <p:sp>
        <p:nvSpPr>
          <p:cNvPr id="18" name="TextBox 18"/>
          <p:cNvSpPr txBox="1"/>
          <p:nvPr/>
        </p:nvSpPr>
        <p:spPr>
          <a:xfrm>
            <a:off x="5837793" y="5034367"/>
            <a:ext cx="773274" cy="647700"/>
          </a:xfrm>
          <a:prstGeom prst="rect">
            <a:avLst/>
          </a:prstGeom>
        </p:spPr>
        <p:txBody>
          <a:bodyPr lIns="0" tIns="0" rIns="0" bIns="0" rtlCol="0" anchor="t">
            <a:spAutoFit/>
          </a:bodyPr>
          <a:lstStyle/>
          <a:p>
            <a:pPr algn="r">
              <a:lnSpc>
                <a:spcPts val="5043"/>
              </a:lnSpc>
            </a:pPr>
            <a:r>
              <a:rPr lang="en-US" sz="4203" b="1" spc="39">
                <a:solidFill>
                  <a:srgbClr val="FFFFFF"/>
                </a:solidFill>
                <a:latin typeface="TT Rounds Condensed Bold"/>
                <a:ea typeface="TT Rounds Condensed Bold"/>
                <a:cs typeface="TT Rounds Condensed Bold"/>
                <a:sym typeface="TT Rounds Condensed Bold"/>
              </a:rPr>
              <a:t>04</a:t>
            </a:r>
          </a:p>
        </p:txBody>
      </p:sp>
      <p:sp>
        <p:nvSpPr>
          <p:cNvPr id="19" name="TextBox 19"/>
          <p:cNvSpPr txBox="1"/>
          <p:nvPr/>
        </p:nvSpPr>
        <p:spPr>
          <a:xfrm>
            <a:off x="7369324" y="5121506"/>
            <a:ext cx="4763088" cy="466725"/>
          </a:xfrm>
          <a:prstGeom prst="rect">
            <a:avLst/>
          </a:prstGeom>
        </p:spPr>
        <p:txBody>
          <a:bodyPr lIns="0" tIns="0" rIns="0" bIns="0" rtlCol="0" anchor="t">
            <a:spAutoFit/>
          </a:bodyPr>
          <a:lstStyle/>
          <a:p>
            <a:pPr algn="l">
              <a:lnSpc>
                <a:spcPts val="3602"/>
              </a:lnSpc>
            </a:pPr>
            <a:r>
              <a:rPr lang="vi-VN" sz="3002" b="1" spc="28" dirty="0">
                <a:solidFill>
                  <a:srgbClr val="FFFFFF"/>
                </a:solidFill>
                <a:latin typeface="Arimo" panose="020B0604020202020204" charset="0"/>
                <a:ea typeface="Arimo" panose="020B0604020202020204" charset="0"/>
                <a:cs typeface="Arimo" panose="020B0604020202020204" charset="0"/>
                <a:sym typeface="TT Rounds Condensed Bold"/>
              </a:rPr>
              <a:t>Tổng kết</a:t>
            </a:r>
            <a:endParaRPr lang="en-US" sz="3002" b="1" spc="28"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2063006" y="2944559"/>
            <a:ext cx="14782794" cy="2198941"/>
          </a:xfrm>
          <a:custGeom>
            <a:avLst/>
            <a:gdLst/>
            <a:ahLst/>
            <a:cxnLst/>
            <a:rect l="l" t="t" r="r" b="b"/>
            <a:pathLst>
              <a:path w="14782794" h="2198941">
                <a:moveTo>
                  <a:pt x="0" y="0"/>
                </a:moveTo>
                <a:lnTo>
                  <a:pt x="14782795" y="0"/>
                </a:lnTo>
                <a:lnTo>
                  <a:pt x="14782795" y="2198941"/>
                </a:lnTo>
                <a:lnTo>
                  <a:pt x="0" y="219894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3.3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Lựa</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chọn</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mô</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hình</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1956985" y="6189051"/>
            <a:ext cx="14888816" cy="2108200"/>
          </a:xfrm>
          <a:prstGeom prst="rect">
            <a:avLst/>
          </a:prstGeom>
        </p:spPr>
        <p:txBody>
          <a:bodyPr lIns="0" tIns="0" rIns="0" bIns="0" rtlCol="0" anchor="t">
            <a:spAutoFit/>
          </a:bodyPr>
          <a:lstStyle/>
          <a:p>
            <a:pPr algn="just">
              <a:lnSpc>
                <a:spcPts val="5600"/>
              </a:lnSpc>
            </a:pPr>
            <a:r>
              <a:rPr lang="en-US" sz="4000">
                <a:solidFill>
                  <a:srgbClr val="000000"/>
                </a:solidFill>
                <a:latin typeface="Arimo"/>
                <a:ea typeface="Arimo"/>
                <a:cs typeface="Arimo"/>
                <a:sym typeface="Arimo"/>
              </a:rPr>
              <a:t>Dựa vào kết quả trên, ta có thể rút ra được là mô hình Random Forest là mô hình hiệu quả nhất cho tập dữ liệu</a:t>
            </a:r>
          </a:p>
          <a:p>
            <a:pPr algn="just">
              <a:lnSpc>
                <a:spcPts val="5600"/>
              </a:lnSpc>
            </a:pPr>
            <a:endParaRPr lang="en-US" sz="4000">
              <a:solidFill>
                <a:srgbClr val="000000"/>
              </a:solidFill>
              <a:latin typeface="Arimo"/>
              <a:ea typeface="Arimo"/>
              <a:cs typeface="Arimo"/>
              <a:sym typeface="Arim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10774530" y="4000500"/>
            <a:ext cx="6315333" cy="3961517"/>
          </a:xfrm>
          <a:custGeom>
            <a:avLst/>
            <a:gdLst/>
            <a:ahLst/>
            <a:cxnLst/>
            <a:rect l="l" t="t" r="r" b="b"/>
            <a:pathLst>
              <a:path w="6315333" h="3961517">
                <a:moveTo>
                  <a:pt x="0" y="0"/>
                </a:moveTo>
                <a:lnTo>
                  <a:pt x="6315333" y="0"/>
                </a:lnTo>
                <a:lnTo>
                  <a:pt x="6315333" y="3961517"/>
                </a:lnTo>
                <a:lnTo>
                  <a:pt x="0" y="3961517"/>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3.3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Lựa</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chọn</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667997" y="3510915"/>
            <a:ext cx="9455792" cy="5747385"/>
          </a:xfrm>
          <a:prstGeom prst="rect">
            <a:avLst/>
          </a:prstGeom>
        </p:spPr>
        <p:txBody>
          <a:bodyPr lIns="0" tIns="0" rIns="0" bIns="0" rtlCol="0" anchor="t">
            <a:spAutoFit/>
          </a:bodyPr>
          <a:lstStyle/>
          <a:p>
            <a:pPr algn="just">
              <a:lnSpc>
                <a:spcPts val="5040"/>
              </a:lnSpc>
            </a:pPr>
            <a:r>
              <a:rPr lang="en-US" sz="3600">
                <a:solidFill>
                  <a:srgbClr val="262626"/>
                </a:solidFill>
                <a:latin typeface="Arimo"/>
                <a:ea typeface="Arimo"/>
                <a:cs typeface="Arimo"/>
                <a:sym typeface="Arimo"/>
              </a:rPr>
              <a:t>Chúng ta đã đưa ra kết luận là mô hình random forest là mô hình tốt nhất cho tập dữ liệu, vì vậy ta sẽ thực hiện feature selection dựa trên mô hình random forest rồi tiếp tục tối ưu mô hình này. Ở đây ta sẽ sử dụng phương pháp feature importance để có thể loại bỏ những cột không quan trọng trong mô hình nhằm giảm độ phức tạp của mô hình và tăng tính ứng dụng về sau.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8733359" y="4051248"/>
            <a:ext cx="9361286" cy="5218481"/>
          </a:xfrm>
          <a:custGeom>
            <a:avLst/>
            <a:gdLst/>
            <a:ahLst/>
            <a:cxnLst/>
            <a:rect l="l" t="t" r="r" b="b"/>
            <a:pathLst>
              <a:path w="9361286" h="5218481">
                <a:moveTo>
                  <a:pt x="0" y="0"/>
                </a:moveTo>
                <a:lnTo>
                  <a:pt x="9361287" y="0"/>
                </a:lnTo>
                <a:lnTo>
                  <a:pt x="9361287" y="5218481"/>
                </a:lnTo>
                <a:lnTo>
                  <a:pt x="0" y="521848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3.3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Lựa</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chọn</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200401" y="3421988"/>
            <a:ext cx="8198961" cy="6400800"/>
          </a:xfrm>
          <a:prstGeom prst="rect">
            <a:avLst/>
          </a:prstGeom>
        </p:spPr>
        <p:txBody>
          <a:bodyPr lIns="0" tIns="0" rIns="0" bIns="0" rtlCol="0" anchor="t">
            <a:spAutoFit/>
          </a:bodyPr>
          <a:lstStyle/>
          <a:p>
            <a:pPr algn="l">
              <a:lnSpc>
                <a:spcPts val="4200"/>
              </a:lnSpc>
            </a:pPr>
            <a:r>
              <a:rPr lang="en-US" sz="3000">
                <a:solidFill>
                  <a:srgbClr val="262626"/>
                </a:solidFill>
                <a:latin typeface="Arimo"/>
                <a:ea typeface="Arimo"/>
                <a:cs typeface="Arimo"/>
                <a:sym typeface="Arimo"/>
              </a:rPr>
              <a:t>Từ biểu đồ này ta có thể thấy Các feature GenHlth, HighBP, BMI, Age, và HighChol có Feature Importance cao nhất → Đây là các feature quan trọng cần được giữ lại. Còn các feature nằm ở dưới như AnyHealthcare, NoDocbCost, Fruits, Veggies, Smoker, Stroke, Sex, CholCheck. có Feature Importance gần như bằng 0. Điều này cho thấy chúng không đóng góp nhiều (hoặc hầu như không có đóng góp) vào khả năng phân loại của mô hình vậy nên ta sẽ loại bỏ chúng.</a:t>
            </a:r>
          </a:p>
          <a:p>
            <a:pPr algn="l">
              <a:lnSpc>
                <a:spcPts val="4200"/>
              </a:lnSpc>
            </a:pPr>
            <a:endParaRPr lang="en-US" sz="3000">
              <a:solidFill>
                <a:srgbClr val="262626"/>
              </a:solidFill>
              <a:latin typeface="Arimo"/>
              <a:ea typeface="Arimo"/>
              <a:cs typeface="Arimo"/>
              <a:sym typeface="Arim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1178312" y="2580530"/>
            <a:ext cx="16107041" cy="765084"/>
          </a:xfrm>
          <a:custGeom>
            <a:avLst/>
            <a:gdLst/>
            <a:ahLst/>
            <a:cxnLst/>
            <a:rect l="l" t="t" r="r" b="b"/>
            <a:pathLst>
              <a:path w="16107041" h="765084">
                <a:moveTo>
                  <a:pt x="0" y="0"/>
                </a:moveTo>
                <a:lnTo>
                  <a:pt x="16107040" y="0"/>
                </a:lnTo>
                <a:lnTo>
                  <a:pt x="16107040" y="765084"/>
                </a:lnTo>
                <a:lnTo>
                  <a:pt x="0" y="765084"/>
                </a:lnTo>
                <a:lnTo>
                  <a:pt x="0" y="0"/>
                </a:lnTo>
                <a:close/>
              </a:path>
            </a:pathLst>
          </a:custGeom>
          <a:blipFill>
            <a:blip r:embed="rId3"/>
            <a:stretch>
              <a:fillRect/>
            </a:stretch>
          </a:blipFill>
        </p:spPr>
        <p:txBody>
          <a:bodyPr/>
          <a:lstStyle/>
          <a:p>
            <a:endParaRPr lang="en-US"/>
          </a:p>
        </p:txBody>
      </p:sp>
      <p:sp>
        <p:nvSpPr>
          <p:cNvPr id="7" name="Freeform 7"/>
          <p:cNvSpPr/>
          <p:nvPr/>
        </p:nvSpPr>
        <p:spPr>
          <a:xfrm>
            <a:off x="8931616" y="5786587"/>
            <a:ext cx="7953607" cy="3976804"/>
          </a:xfrm>
          <a:custGeom>
            <a:avLst/>
            <a:gdLst/>
            <a:ahLst/>
            <a:cxnLst/>
            <a:rect l="l" t="t" r="r" b="b"/>
            <a:pathLst>
              <a:path w="7953607" h="3976804">
                <a:moveTo>
                  <a:pt x="0" y="0"/>
                </a:moveTo>
                <a:lnTo>
                  <a:pt x="7953607" y="0"/>
                </a:lnTo>
                <a:lnTo>
                  <a:pt x="7953607" y="3976804"/>
                </a:lnTo>
                <a:lnTo>
                  <a:pt x="0" y="3976804"/>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3.4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Tối</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ưu</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random forest</a:t>
            </a:r>
          </a:p>
        </p:txBody>
      </p:sp>
      <p:sp>
        <p:nvSpPr>
          <p:cNvPr id="9" name="TextBox 9"/>
          <p:cNvSpPr txBox="1"/>
          <p:nvPr/>
        </p:nvSpPr>
        <p:spPr>
          <a:xfrm>
            <a:off x="2249415" y="3746168"/>
            <a:ext cx="13789170" cy="2133600"/>
          </a:xfrm>
          <a:prstGeom prst="rect">
            <a:avLst/>
          </a:prstGeom>
        </p:spPr>
        <p:txBody>
          <a:bodyPr lIns="0" tIns="0" rIns="0" bIns="0" rtlCol="0" anchor="t">
            <a:spAutoFit/>
          </a:bodyPr>
          <a:lstStyle/>
          <a:p>
            <a:pPr algn="just">
              <a:lnSpc>
                <a:spcPts val="4200"/>
              </a:lnSpc>
            </a:pPr>
            <a:r>
              <a:rPr lang="en-US" sz="3000">
                <a:solidFill>
                  <a:srgbClr val="262626"/>
                </a:solidFill>
                <a:latin typeface="Arimo"/>
                <a:ea typeface="Arimo"/>
                <a:cs typeface="Arimo"/>
                <a:sym typeface="Arimo"/>
              </a:rPr>
              <a:t>Sau khi ta đã xác định được những feature loại bỏ, ta sẽ thực hiện chia dữ liệu lại và sử dụng gridSearch để có thể tìm ra những tham số phù hợp cho mô hình này, và đây cũng là mô hình ta sẽ ứng dụng cho bên ngoài ở phần sau.</a:t>
            </a:r>
          </a:p>
          <a:p>
            <a:pPr algn="just">
              <a:lnSpc>
                <a:spcPts val="4200"/>
              </a:lnSpc>
            </a:pPr>
            <a:endParaRPr lang="en-US" sz="3000">
              <a:solidFill>
                <a:srgbClr val="262626"/>
              </a:solidFill>
              <a:latin typeface="Arimo"/>
              <a:ea typeface="Arimo"/>
              <a:cs typeface="Arimo"/>
              <a:sym typeface="Arimo"/>
            </a:endParaRPr>
          </a:p>
        </p:txBody>
      </p:sp>
      <p:sp>
        <p:nvSpPr>
          <p:cNvPr id="10" name="TextBox 10"/>
          <p:cNvSpPr txBox="1"/>
          <p:nvPr/>
        </p:nvSpPr>
        <p:spPr>
          <a:xfrm>
            <a:off x="1178312" y="6508786"/>
            <a:ext cx="7042433" cy="1600200"/>
          </a:xfrm>
          <a:prstGeom prst="rect">
            <a:avLst/>
          </a:prstGeom>
        </p:spPr>
        <p:txBody>
          <a:bodyPr lIns="0" tIns="0" rIns="0" bIns="0" rtlCol="0" anchor="t">
            <a:spAutoFit/>
          </a:bodyPr>
          <a:lstStyle/>
          <a:p>
            <a:pPr algn="l">
              <a:lnSpc>
                <a:spcPts val="4200"/>
              </a:lnSpc>
            </a:pPr>
            <a:r>
              <a:rPr lang="en-US" sz="3000">
                <a:solidFill>
                  <a:srgbClr val="262626"/>
                </a:solidFill>
                <a:latin typeface="Arimo"/>
                <a:ea typeface="Arimo"/>
                <a:cs typeface="Arimo"/>
                <a:sym typeface="Arimo"/>
              </a:rPr>
              <a:t>Sau khi đã có X, y mới ta thực hiện gridSearch cho mô hình:</a:t>
            </a:r>
          </a:p>
          <a:p>
            <a:pPr algn="l">
              <a:lnSpc>
                <a:spcPts val="4200"/>
              </a:lnSpc>
            </a:pPr>
            <a:endParaRPr lang="en-US" sz="3000">
              <a:solidFill>
                <a:srgbClr val="262626"/>
              </a:solidFill>
              <a:latin typeface="Arimo"/>
              <a:ea typeface="Arimo"/>
              <a:cs typeface="Arimo"/>
              <a:sym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4445777" y="2675592"/>
            <a:ext cx="8983555" cy="4119402"/>
          </a:xfrm>
          <a:custGeom>
            <a:avLst/>
            <a:gdLst/>
            <a:ahLst/>
            <a:cxnLst/>
            <a:rect l="l" t="t" r="r" b="b"/>
            <a:pathLst>
              <a:path w="8983555" h="4119402">
                <a:moveTo>
                  <a:pt x="0" y="0"/>
                </a:moveTo>
                <a:lnTo>
                  <a:pt x="8983555" y="0"/>
                </a:lnTo>
                <a:lnTo>
                  <a:pt x="8983555" y="4119402"/>
                </a:lnTo>
                <a:lnTo>
                  <a:pt x="0" y="411940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3.4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Tối</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ưu</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random forest</a:t>
            </a:r>
          </a:p>
        </p:txBody>
      </p:sp>
      <p:sp>
        <p:nvSpPr>
          <p:cNvPr id="8" name="TextBox 8"/>
          <p:cNvSpPr txBox="1"/>
          <p:nvPr/>
        </p:nvSpPr>
        <p:spPr>
          <a:xfrm>
            <a:off x="1586507" y="7331068"/>
            <a:ext cx="14434898" cy="1066800"/>
          </a:xfrm>
          <a:prstGeom prst="rect">
            <a:avLst/>
          </a:prstGeom>
        </p:spPr>
        <p:txBody>
          <a:bodyPr lIns="0" tIns="0" rIns="0" bIns="0" rtlCol="0" anchor="t">
            <a:spAutoFit/>
          </a:bodyPr>
          <a:lstStyle/>
          <a:p>
            <a:pPr algn="just">
              <a:lnSpc>
                <a:spcPts val="4200"/>
              </a:lnSpc>
            </a:pPr>
            <a:r>
              <a:rPr lang="en-US" sz="3000">
                <a:solidFill>
                  <a:srgbClr val="262626"/>
                </a:solidFill>
                <a:latin typeface="Arimo"/>
                <a:ea typeface="Arimo"/>
                <a:cs typeface="Arimo"/>
                <a:sym typeface="Arimo"/>
              </a:rPr>
              <a:t>Sau khi chạy, ta đã có kết quả như sau: Mô hình có các tham số tốt nhất là max_depth=5, max_features=4, min_samples_leaf=3, n_estimators=75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10266038" y="3108048"/>
            <a:ext cx="7394058" cy="6506771"/>
          </a:xfrm>
          <a:custGeom>
            <a:avLst/>
            <a:gdLst/>
            <a:ahLst/>
            <a:cxnLst/>
            <a:rect l="l" t="t" r="r" b="b"/>
            <a:pathLst>
              <a:path w="7394058" h="6506771">
                <a:moveTo>
                  <a:pt x="0" y="0"/>
                </a:moveTo>
                <a:lnTo>
                  <a:pt x="7394058" y="0"/>
                </a:lnTo>
                <a:lnTo>
                  <a:pt x="7394058" y="6506771"/>
                </a:lnTo>
                <a:lnTo>
                  <a:pt x="0" y="650677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3.4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Tối</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ưu</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random forest</a:t>
            </a:r>
          </a:p>
        </p:txBody>
      </p:sp>
      <p:sp>
        <p:nvSpPr>
          <p:cNvPr id="8" name="TextBox 8"/>
          <p:cNvSpPr txBox="1"/>
          <p:nvPr/>
        </p:nvSpPr>
        <p:spPr>
          <a:xfrm>
            <a:off x="200398" y="3924300"/>
            <a:ext cx="9411198" cy="5334000"/>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262626"/>
                </a:solidFill>
                <a:latin typeface="Arimo"/>
                <a:ea typeface="Arimo"/>
                <a:cs typeface="Arimo"/>
                <a:sym typeface="Arimo"/>
              </a:rPr>
              <a:t>True Negative (TN): 6117 Số lượng mẫu thuộc lớp 0 (âm tính) được dự đoán đúng</a:t>
            </a:r>
          </a:p>
          <a:p>
            <a:pPr marL="647700" lvl="1" indent="-323850" algn="just">
              <a:lnSpc>
                <a:spcPts val="4200"/>
              </a:lnSpc>
              <a:buFont typeface="Arial"/>
              <a:buChar char="•"/>
            </a:pPr>
            <a:r>
              <a:rPr lang="en-US" sz="3000">
                <a:solidFill>
                  <a:srgbClr val="262626"/>
                </a:solidFill>
                <a:latin typeface="Arimo"/>
                <a:ea typeface="Arimo"/>
                <a:cs typeface="Arimo"/>
                <a:sym typeface="Arimo"/>
              </a:rPr>
              <a:t>False Positive (FP): 2720 Số lượng mẫu thuộc lớp 0 (âm tính) nhưng bị dự đoán sai thành lớp 1 (dương tính).</a:t>
            </a:r>
          </a:p>
          <a:p>
            <a:pPr marL="647700" lvl="1" indent="-323850" algn="just">
              <a:lnSpc>
                <a:spcPts val="4200"/>
              </a:lnSpc>
              <a:buFont typeface="Arial"/>
              <a:buChar char="•"/>
            </a:pPr>
            <a:r>
              <a:rPr lang="en-US" sz="3000">
                <a:solidFill>
                  <a:srgbClr val="262626"/>
                </a:solidFill>
                <a:latin typeface="Arimo"/>
                <a:ea typeface="Arimo"/>
                <a:cs typeface="Arimo"/>
                <a:sym typeface="Arimo"/>
              </a:rPr>
              <a:t>False Negative (FN): 1875 Số lượng mẫu thuộc lớp 1 (dương tính) nhưng bị dự đoán sai thành lớp 0 (âm tính).</a:t>
            </a:r>
          </a:p>
          <a:p>
            <a:pPr marL="647700" lvl="1" indent="-323850" algn="just">
              <a:lnSpc>
                <a:spcPts val="4200"/>
              </a:lnSpc>
              <a:buFont typeface="Arial"/>
              <a:buChar char="•"/>
            </a:pPr>
            <a:r>
              <a:rPr lang="en-US" sz="3000">
                <a:solidFill>
                  <a:srgbClr val="262626"/>
                </a:solidFill>
                <a:latin typeface="Arimo"/>
                <a:ea typeface="Arimo"/>
                <a:cs typeface="Arimo"/>
                <a:sym typeface="Arimo"/>
              </a:rPr>
              <a:t>True Positive (TP): 6961 Số lượng mẫu thuộc lớp 1 (dương tính) được dự đoán đúng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3493371" y="2672602"/>
            <a:ext cx="11301259" cy="2655796"/>
          </a:xfrm>
          <a:custGeom>
            <a:avLst/>
            <a:gdLst/>
            <a:ahLst/>
            <a:cxnLst/>
            <a:rect l="l" t="t" r="r" b="b"/>
            <a:pathLst>
              <a:path w="11301259" h="2655796">
                <a:moveTo>
                  <a:pt x="0" y="0"/>
                </a:moveTo>
                <a:lnTo>
                  <a:pt x="11301258" y="0"/>
                </a:lnTo>
                <a:lnTo>
                  <a:pt x="11301258" y="2655796"/>
                </a:lnTo>
                <a:lnTo>
                  <a:pt x="0" y="265579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359907"/>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3.4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Tối</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ưu</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mô</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hình</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random forest</a:t>
            </a:r>
          </a:p>
        </p:txBody>
      </p:sp>
      <p:sp>
        <p:nvSpPr>
          <p:cNvPr id="8" name="TextBox 8"/>
          <p:cNvSpPr txBox="1"/>
          <p:nvPr/>
        </p:nvSpPr>
        <p:spPr>
          <a:xfrm>
            <a:off x="952784" y="6058154"/>
            <a:ext cx="16394346" cy="3200146"/>
          </a:xfrm>
          <a:prstGeom prst="rect">
            <a:avLst/>
          </a:prstGeom>
        </p:spPr>
        <p:txBody>
          <a:bodyPr lIns="0" tIns="0" rIns="0" bIns="0" rtlCol="0" anchor="t">
            <a:spAutoFit/>
          </a:bodyPr>
          <a:lstStyle/>
          <a:p>
            <a:pPr marL="649858" lvl="1" indent="-324929" algn="just">
              <a:lnSpc>
                <a:spcPts val="4213"/>
              </a:lnSpc>
              <a:buFont typeface="Arial"/>
              <a:buChar char="•"/>
            </a:pPr>
            <a:r>
              <a:rPr lang="en-US" sz="3009">
                <a:solidFill>
                  <a:srgbClr val="262626"/>
                </a:solidFill>
                <a:latin typeface="Arimo"/>
                <a:ea typeface="Arimo"/>
                <a:cs typeface="Arimo"/>
                <a:sym typeface="Arimo"/>
              </a:rPr>
              <a:t>Mô hình hoạt động khá tốt với accuracy ~73%, nhưng vẫn còn các trường hợp sai đáng kể (FP = 2720, FN = 1875).</a:t>
            </a:r>
          </a:p>
          <a:p>
            <a:pPr marL="649858" lvl="1" indent="-324929" algn="just">
              <a:lnSpc>
                <a:spcPts val="4213"/>
              </a:lnSpc>
              <a:buFont typeface="Arial"/>
              <a:buChar char="•"/>
            </a:pPr>
            <a:r>
              <a:rPr lang="en-US" sz="3009">
                <a:solidFill>
                  <a:srgbClr val="262626"/>
                </a:solidFill>
                <a:latin typeface="Arimo"/>
                <a:ea typeface="Arimo"/>
                <a:cs typeface="Arimo"/>
                <a:sym typeface="Arimo"/>
              </a:rPr>
              <a:t>Precision (71%) cho thấy mô hình có tỷ lệ dự đoán dương tính đúng ở mức trung bình.</a:t>
            </a:r>
          </a:p>
          <a:p>
            <a:pPr marL="649858" lvl="1" indent="-324929" algn="just">
              <a:lnSpc>
                <a:spcPts val="4213"/>
              </a:lnSpc>
              <a:buFont typeface="Arial"/>
              <a:buChar char="•"/>
            </a:pPr>
            <a:r>
              <a:rPr lang="en-US" sz="3009">
                <a:solidFill>
                  <a:srgbClr val="262626"/>
                </a:solidFill>
                <a:latin typeface="Arimo"/>
                <a:ea typeface="Arimo"/>
                <a:cs typeface="Arimo"/>
                <a:sym typeface="Arimo"/>
              </a:rPr>
              <a:t>Recall (78%) cao hơn, cho thấy mô hình bắt được phần lớn các mẫu dương tính.</a:t>
            </a:r>
          </a:p>
          <a:p>
            <a:pPr marL="649858" lvl="1" indent="-324929" algn="just">
              <a:lnSpc>
                <a:spcPts val="4213"/>
              </a:lnSpc>
              <a:buFont typeface="Arial"/>
              <a:buChar char="•"/>
            </a:pPr>
            <a:r>
              <a:rPr lang="en-US" sz="3009">
                <a:solidFill>
                  <a:srgbClr val="262626"/>
                </a:solidFill>
                <a:latin typeface="Arimo"/>
                <a:ea typeface="Arimo"/>
                <a:cs typeface="Arimo"/>
                <a:sym typeface="Arimo"/>
              </a:rPr>
              <a:t>F1-Score (75%) cho thấy sự cân bằng giữa Precision và Recall, phù hợp cho bài toán cần quan tâm cả hai yếu tố.</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7641585" y="2550086"/>
            <a:ext cx="9911561" cy="1199670"/>
          </a:xfrm>
          <a:custGeom>
            <a:avLst/>
            <a:gdLst/>
            <a:ahLst/>
            <a:cxnLst/>
            <a:rect l="l" t="t" r="r" b="b"/>
            <a:pathLst>
              <a:path w="9911561" h="1199670">
                <a:moveTo>
                  <a:pt x="0" y="0"/>
                </a:moveTo>
                <a:lnTo>
                  <a:pt x="9911560" y="0"/>
                </a:lnTo>
                <a:lnTo>
                  <a:pt x="9911560" y="1199670"/>
                </a:lnTo>
                <a:lnTo>
                  <a:pt x="0" y="1199670"/>
                </a:lnTo>
                <a:lnTo>
                  <a:pt x="0" y="0"/>
                </a:lnTo>
                <a:close/>
              </a:path>
            </a:pathLst>
          </a:custGeom>
          <a:blipFill>
            <a:blip r:embed="rId3"/>
            <a:stretch>
              <a:fillRect/>
            </a:stretch>
          </a:blipFill>
        </p:spPr>
        <p:txBody>
          <a:bodyPr/>
          <a:lstStyle/>
          <a:p>
            <a:endParaRPr lang="en-US"/>
          </a:p>
        </p:txBody>
      </p:sp>
      <p:sp>
        <p:nvSpPr>
          <p:cNvPr id="7" name="Freeform 7"/>
          <p:cNvSpPr/>
          <p:nvPr/>
        </p:nvSpPr>
        <p:spPr>
          <a:xfrm>
            <a:off x="7641585" y="4424340"/>
            <a:ext cx="9617715" cy="4532348"/>
          </a:xfrm>
          <a:custGeom>
            <a:avLst/>
            <a:gdLst/>
            <a:ahLst/>
            <a:cxnLst/>
            <a:rect l="l" t="t" r="r" b="b"/>
            <a:pathLst>
              <a:path w="9617715" h="4532348">
                <a:moveTo>
                  <a:pt x="0" y="0"/>
                </a:moveTo>
                <a:lnTo>
                  <a:pt x="9617715" y="0"/>
                </a:lnTo>
                <a:lnTo>
                  <a:pt x="9617715" y="4532348"/>
                </a:lnTo>
                <a:lnTo>
                  <a:pt x="0" y="4532348"/>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9" name="TextBox 9"/>
          <p:cNvSpPr txBox="1"/>
          <p:nvPr/>
        </p:nvSpPr>
        <p:spPr>
          <a:xfrm>
            <a:off x="3" y="3654506"/>
            <a:ext cx="7070560" cy="5109168"/>
          </a:xfrm>
          <a:prstGeom prst="rect">
            <a:avLst/>
          </a:prstGeom>
        </p:spPr>
        <p:txBody>
          <a:bodyPr lIns="0" tIns="0" rIns="0" bIns="0" rtlCol="0" anchor="t">
            <a:spAutoFit/>
          </a:bodyPr>
          <a:lstStyle/>
          <a:p>
            <a:pPr marL="777601" lvl="1" indent="-388801" algn="l">
              <a:lnSpc>
                <a:spcPts val="5042"/>
              </a:lnSpc>
              <a:buFont typeface="Arial"/>
              <a:buChar char="•"/>
            </a:pPr>
            <a:r>
              <a:rPr lang="en-US" sz="3601">
                <a:solidFill>
                  <a:srgbClr val="262626"/>
                </a:solidFill>
                <a:latin typeface="Arimo"/>
                <a:ea typeface="Arimo"/>
                <a:cs typeface="Arimo"/>
                <a:sym typeface="Arimo"/>
              </a:rPr>
              <a:t>Sau khi đã có mô hình thì ta sẽ chuyển mô hình thành ứng dụng để khách hàng có thể sử dụng hoặc áp dụng vào thực tế dự đoán. Trước hết ta sẽ sử dụng thư viện pickle của python để lưu mô hình để có thể dễ dàng sử dụng về sau</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7641585" y="2550086"/>
            <a:ext cx="9911561" cy="1199670"/>
          </a:xfrm>
          <a:custGeom>
            <a:avLst/>
            <a:gdLst/>
            <a:ahLst/>
            <a:cxnLst/>
            <a:rect l="l" t="t" r="r" b="b"/>
            <a:pathLst>
              <a:path w="9911561" h="1199670">
                <a:moveTo>
                  <a:pt x="0" y="0"/>
                </a:moveTo>
                <a:lnTo>
                  <a:pt x="9911560" y="0"/>
                </a:lnTo>
                <a:lnTo>
                  <a:pt x="9911560" y="1199670"/>
                </a:lnTo>
                <a:lnTo>
                  <a:pt x="0" y="1199670"/>
                </a:lnTo>
                <a:lnTo>
                  <a:pt x="0" y="0"/>
                </a:lnTo>
                <a:close/>
              </a:path>
            </a:pathLst>
          </a:custGeom>
          <a:blipFill>
            <a:blip r:embed="rId3"/>
            <a:stretch>
              <a:fillRect/>
            </a:stretch>
          </a:blipFill>
        </p:spPr>
        <p:txBody>
          <a:bodyPr/>
          <a:lstStyle/>
          <a:p>
            <a:endParaRPr lang="en-US"/>
          </a:p>
        </p:txBody>
      </p:sp>
      <p:sp>
        <p:nvSpPr>
          <p:cNvPr id="7" name="Freeform 7"/>
          <p:cNvSpPr/>
          <p:nvPr/>
        </p:nvSpPr>
        <p:spPr>
          <a:xfrm>
            <a:off x="7641585" y="4424340"/>
            <a:ext cx="9617715" cy="4532348"/>
          </a:xfrm>
          <a:custGeom>
            <a:avLst/>
            <a:gdLst/>
            <a:ahLst/>
            <a:cxnLst/>
            <a:rect l="l" t="t" r="r" b="b"/>
            <a:pathLst>
              <a:path w="9617715" h="4532348">
                <a:moveTo>
                  <a:pt x="0" y="0"/>
                </a:moveTo>
                <a:lnTo>
                  <a:pt x="9617715" y="0"/>
                </a:lnTo>
                <a:lnTo>
                  <a:pt x="9617715" y="4532348"/>
                </a:lnTo>
                <a:lnTo>
                  <a:pt x="0" y="4532348"/>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9" name="TextBox 9"/>
          <p:cNvSpPr txBox="1"/>
          <p:nvPr/>
        </p:nvSpPr>
        <p:spPr>
          <a:xfrm>
            <a:off x="3" y="3654506"/>
            <a:ext cx="7070560" cy="5109168"/>
          </a:xfrm>
          <a:prstGeom prst="rect">
            <a:avLst/>
          </a:prstGeom>
        </p:spPr>
        <p:txBody>
          <a:bodyPr lIns="0" tIns="0" rIns="0" bIns="0" rtlCol="0" anchor="t">
            <a:spAutoFit/>
          </a:bodyPr>
          <a:lstStyle/>
          <a:p>
            <a:pPr marL="777601" lvl="1" indent="-388801" algn="l">
              <a:lnSpc>
                <a:spcPts val="5042"/>
              </a:lnSpc>
              <a:buFont typeface="Arial"/>
              <a:buChar char="•"/>
            </a:pPr>
            <a:r>
              <a:rPr lang="en-US" sz="3601">
                <a:solidFill>
                  <a:srgbClr val="262626"/>
                </a:solidFill>
                <a:latin typeface="Arimo"/>
                <a:ea typeface="Arimo"/>
                <a:cs typeface="Arimo"/>
                <a:sym typeface="Arimo"/>
              </a:rPr>
              <a:t>Sau khi đã có mô hình thì ta sẽ chuyển mô hình thành ứng dụng để khách hàng có thể sử dụng hoặc áp dụng vào thực tế dự đoán. Trước hết ta sẽ sử dụng thư viện pickle của python để lưu mô hình để có thể dễ dàng sử dụng về sau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3535283" y="2280592"/>
            <a:ext cx="11301259" cy="1469164"/>
          </a:xfrm>
          <a:custGeom>
            <a:avLst/>
            <a:gdLst/>
            <a:ahLst/>
            <a:cxnLst/>
            <a:rect l="l" t="t" r="r" b="b"/>
            <a:pathLst>
              <a:path w="11301259" h="1469164">
                <a:moveTo>
                  <a:pt x="0" y="0"/>
                </a:moveTo>
                <a:lnTo>
                  <a:pt x="11301259" y="0"/>
                </a:lnTo>
                <a:lnTo>
                  <a:pt x="11301259" y="1469164"/>
                </a:lnTo>
                <a:lnTo>
                  <a:pt x="0" y="1469164"/>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194714"/>
            <a:ext cx="16400206" cy="3832818"/>
          </a:xfrm>
          <a:prstGeom prst="rect">
            <a:avLst/>
          </a:prstGeom>
        </p:spPr>
        <p:txBody>
          <a:bodyPr lIns="0" tIns="0" rIns="0" bIns="0" rtlCol="0" anchor="t">
            <a:spAutoFit/>
          </a:bodyPr>
          <a:lstStyle/>
          <a:p>
            <a:pPr algn="l">
              <a:lnSpc>
                <a:spcPts val="5042"/>
              </a:lnSpc>
            </a:pPr>
            <a:r>
              <a:rPr lang="en-US" sz="3601">
                <a:solidFill>
                  <a:srgbClr val="262626"/>
                </a:solidFill>
                <a:latin typeface="Arimo"/>
                <a:ea typeface="Arimo"/>
                <a:cs typeface="Arimo"/>
                <a:sym typeface="Arimo"/>
              </a:rPr>
              <a:t>Tiếp đến ta sẽ sử dụng thư viện flask của python để xây dựng ứng dụng dự đoán bệnh tiểu đường bằng cách tạo 1 form cho người dùng nhập thông tin (lưu ý rằng những thông tin này phải phù hợp với những dữ liệu đầu vào của mô hình) sau đó dùng những dữ liệu đó chạy qua mô hình để có thể đưa ra dự đoán cho người dùng.</a:t>
            </a:r>
          </a:p>
          <a:p>
            <a:pPr algn="l">
              <a:lnSpc>
                <a:spcPts val="5042"/>
              </a:lnSpc>
            </a:pPr>
            <a:endParaRPr lang="en-US" sz="3601">
              <a:solidFill>
                <a:srgbClr val="262626"/>
              </a:solidFill>
              <a:latin typeface="Arimo"/>
              <a:ea typeface="Arimo"/>
              <a:cs typeface="Arimo"/>
              <a:sym typeface="Arimo"/>
            </a:endParaRPr>
          </a:p>
        </p:txBody>
      </p:sp>
      <p:sp>
        <p:nvSpPr>
          <p:cNvPr id="8" name="Freeform 8"/>
          <p:cNvSpPr/>
          <p:nvPr/>
        </p:nvSpPr>
        <p:spPr>
          <a:xfrm>
            <a:off x="1383453" y="8027531"/>
            <a:ext cx="15875847" cy="992240"/>
          </a:xfrm>
          <a:custGeom>
            <a:avLst/>
            <a:gdLst/>
            <a:ahLst/>
            <a:cxnLst/>
            <a:rect l="l" t="t" r="r" b="b"/>
            <a:pathLst>
              <a:path w="15875847" h="992240">
                <a:moveTo>
                  <a:pt x="0" y="0"/>
                </a:moveTo>
                <a:lnTo>
                  <a:pt x="15875847" y="0"/>
                </a:lnTo>
                <a:lnTo>
                  <a:pt x="15875847" y="992241"/>
                </a:lnTo>
                <a:lnTo>
                  <a:pt x="0" y="992241"/>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18690" y="7165158"/>
            <a:ext cx="5522802" cy="551433"/>
          </a:xfrm>
          <a:prstGeom prst="rect">
            <a:avLst/>
          </a:prstGeom>
        </p:spPr>
        <p:txBody>
          <a:bodyPr lIns="0" tIns="0" rIns="0" bIns="0" rtlCol="0" anchor="t">
            <a:spAutoFit/>
          </a:bodyPr>
          <a:lstStyle/>
          <a:p>
            <a:pPr algn="l">
              <a:lnSpc>
                <a:spcPts val="4323"/>
              </a:lnSpc>
            </a:pP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Giới</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thiệu</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đề</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tài</a:t>
            </a:r>
            <a:endPar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2318690" y="6193939"/>
            <a:ext cx="1222374" cy="971219"/>
          </a:xfrm>
          <a:prstGeom prst="rect">
            <a:avLst/>
          </a:prstGeom>
        </p:spPr>
        <p:txBody>
          <a:bodyPr lIns="0" tIns="0" rIns="0" bIns="0" rtlCol="0" anchor="t">
            <a:spAutoFit/>
          </a:bodyPr>
          <a:lstStyle/>
          <a:p>
            <a:pPr algn="l">
              <a:lnSpc>
                <a:spcPts val="7205"/>
              </a:lnSpc>
            </a:pPr>
            <a:r>
              <a:rPr lang="en-US" sz="6004" b="1" spc="56">
                <a:solidFill>
                  <a:srgbClr val="FFFFFF"/>
                </a:solidFill>
                <a:latin typeface="TT Rounds Condensed Bold"/>
                <a:ea typeface="TT Rounds Condensed Bold"/>
                <a:cs typeface="TT Rounds Condensed Bold"/>
                <a:sym typeface="TT Rounds Condensed Bold"/>
              </a:rPr>
              <a:t>01</a:t>
            </a:r>
          </a:p>
        </p:txBody>
      </p:sp>
      <p:sp>
        <p:nvSpPr>
          <p:cNvPr id="5" name="TextBox 5"/>
          <p:cNvSpPr txBox="1"/>
          <p:nvPr/>
        </p:nvSpPr>
        <p:spPr>
          <a:xfrm>
            <a:off x="9913677" y="4094858"/>
            <a:ext cx="6119664" cy="3343108"/>
          </a:xfrm>
          <a:prstGeom prst="rect">
            <a:avLst/>
          </a:prstGeom>
        </p:spPr>
        <p:txBody>
          <a:bodyPr lIns="0" tIns="0" rIns="0" bIns="0" rtlCol="0" anchor="t">
            <a:spAutoFit/>
          </a:bodyPr>
          <a:lstStyle/>
          <a:p>
            <a:pPr marL="607455" lvl="1" indent="-303728" algn="l">
              <a:lnSpc>
                <a:spcPts val="6752"/>
              </a:lnSpc>
              <a:buFont typeface="Arial"/>
              <a:buChar char="•"/>
            </a:pPr>
            <a:r>
              <a:rPr lang="en-US" sz="2813" spc="25">
                <a:solidFill>
                  <a:srgbClr val="000000"/>
                </a:solidFill>
                <a:latin typeface="Arimo"/>
                <a:ea typeface="Arimo"/>
                <a:cs typeface="Arimo"/>
                <a:sym typeface="Arimo"/>
              </a:rPr>
              <a:t>Bệnh tiểu đường ảnh hưởng gì tới thế giới ?</a:t>
            </a:r>
          </a:p>
          <a:p>
            <a:pPr marL="607455" lvl="1" indent="-303728" algn="l">
              <a:lnSpc>
                <a:spcPts val="6752"/>
              </a:lnSpc>
              <a:buFont typeface="Arial"/>
              <a:buChar char="•"/>
            </a:pPr>
            <a:r>
              <a:rPr lang="en-US" sz="2813" spc="26">
                <a:solidFill>
                  <a:srgbClr val="000000"/>
                </a:solidFill>
                <a:latin typeface="Arimo"/>
                <a:ea typeface="Arimo"/>
                <a:cs typeface="Arimo"/>
                <a:sym typeface="Arimo"/>
              </a:rPr>
              <a:t>Các yếu tố ảnh hưởng tới bệnh tiểu đường.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9699899" y="3045775"/>
            <a:ext cx="7828114" cy="1310988"/>
          </a:xfrm>
          <a:custGeom>
            <a:avLst/>
            <a:gdLst/>
            <a:ahLst/>
            <a:cxnLst/>
            <a:rect l="l" t="t" r="r" b="b"/>
            <a:pathLst>
              <a:path w="7828114" h="1310988">
                <a:moveTo>
                  <a:pt x="0" y="0"/>
                </a:moveTo>
                <a:lnTo>
                  <a:pt x="7828113" y="0"/>
                </a:lnTo>
                <a:lnTo>
                  <a:pt x="7828113" y="1310988"/>
                </a:lnTo>
                <a:lnTo>
                  <a:pt x="0" y="1310988"/>
                </a:lnTo>
                <a:lnTo>
                  <a:pt x="0" y="0"/>
                </a:lnTo>
                <a:close/>
              </a:path>
            </a:pathLst>
          </a:custGeom>
          <a:blipFill>
            <a:blip r:embed="rId3"/>
            <a:stretch>
              <a:fillRect/>
            </a:stretch>
          </a:blipFill>
        </p:spPr>
        <p:txBody>
          <a:bodyPr/>
          <a:lstStyle/>
          <a:p>
            <a:endParaRPr lang="en-US"/>
          </a:p>
        </p:txBody>
      </p:sp>
      <p:sp>
        <p:nvSpPr>
          <p:cNvPr id="7" name="Freeform 7"/>
          <p:cNvSpPr/>
          <p:nvPr/>
        </p:nvSpPr>
        <p:spPr>
          <a:xfrm>
            <a:off x="9942558" y="5661015"/>
            <a:ext cx="7342794" cy="1702874"/>
          </a:xfrm>
          <a:custGeom>
            <a:avLst/>
            <a:gdLst/>
            <a:ahLst/>
            <a:cxnLst/>
            <a:rect l="l" t="t" r="r" b="b"/>
            <a:pathLst>
              <a:path w="7342794" h="1702874">
                <a:moveTo>
                  <a:pt x="0" y="0"/>
                </a:moveTo>
                <a:lnTo>
                  <a:pt x="7342794" y="0"/>
                </a:lnTo>
                <a:lnTo>
                  <a:pt x="7342794" y="1702875"/>
                </a:lnTo>
                <a:lnTo>
                  <a:pt x="0" y="170287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304029" y="3905250"/>
            <a:ext cx="7382290" cy="3832818"/>
          </a:xfrm>
          <a:prstGeom prst="rect">
            <a:avLst/>
          </a:prstGeom>
        </p:spPr>
        <p:txBody>
          <a:bodyPr lIns="0" tIns="0" rIns="0" bIns="0" rtlCol="0" anchor="t">
            <a:spAutoFit/>
          </a:bodyPr>
          <a:lstStyle/>
          <a:p>
            <a:pPr algn="l">
              <a:lnSpc>
                <a:spcPts val="5042"/>
              </a:lnSpc>
            </a:pPr>
            <a:r>
              <a:rPr lang="en-US" sz="3601">
                <a:solidFill>
                  <a:srgbClr val="262626"/>
                </a:solidFill>
                <a:latin typeface="Arimo"/>
                <a:ea typeface="Arimo"/>
                <a:cs typeface="Arimo"/>
                <a:sym typeface="Arimo"/>
              </a:rPr>
              <a:t>Sau đó ta xây dựng form cho người dùng nhập thông tin để thu thập thông tin đó cho mô hình dự đoán và chỉnh đường dẫn flask vào thẳng form.</a:t>
            </a:r>
          </a:p>
          <a:p>
            <a:pPr algn="l">
              <a:lnSpc>
                <a:spcPts val="5042"/>
              </a:lnSpc>
            </a:pPr>
            <a:endParaRPr lang="en-US" sz="3601">
              <a:solidFill>
                <a:srgbClr val="262626"/>
              </a:solidFill>
              <a:latin typeface="Arimo"/>
              <a:ea typeface="Arimo"/>
              <a:cs typeface="Arimo"/>
              <a:sym typeface="Arimo"/>
            </a:endParaRPr>
          </a:p>
        </p:txBody>
      </p:sp>
      <p:sp>
        <p:nvSpPr>
          <p:cNvPr id="9" name="TextBox 9"/>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3993654" y="2172988"/>
            <a:ext cx="10312610" cy="7635537"/>
          </a:xfrm>
          <a:custGeom>
            <a:avLst/>
            <a:gdLst/>
            <a:ahLst/>
            <a:cxnLst/>
            <a:rect l="l" t="t" r="r" b="b"/>
            <a:pathLst>
              <a:path w="10312610" h="7635537">
                <a:moveTo>
                  <a:pt x="0" y="0"/>
                </a:moveTo>
                <a:lnTo>
                  <a:pt x="10312610" y="0"/>
                </a:lnTo>
                <a:lnTo>
                  <a:pt x="10312610" y="7635538"/>
                </a:lnTo>
                <a:lnTo>
                  <a:pt x="0" y="7635538"/>
                </a:lnTo>
                <a:lnTo>
                  <a:pt x="0" y="0"/>
                </a:lnTo>
                <a:close/>
              </a:path>
            </a:pathLst>
          </a:custGeom>
          <a:blipFill>
            <a:blip r:embed="rId3"/>
            <a:stretch>
              <a:fillRect r="-1079"/>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4151904" y="2215826"/>
            <a:ext cx="9984193" cy="3569349"/>
          </a:xfrm>
          <a:custGeom>
            <a:avLst/>
            <a:gdLst/>
            <a:ahLst/>
            <a:cxnLst/>
            <a:rect l="l" t="t" r="r" b="b"/>
            <a:pathLst>
              <a:path w="9984193" h="3569349">
                <a:moveTo>
                  <a:pt x="0" y="0"/>
                </a:moveTo>
                <a:lnTo>
                  <a:pt x="9984192" y="0"/>
                </a:lnTo>
                <a:lnTo>
                  <a:pt x="9984192" y="3569348"/>
                </a:lnTo>
                <a:lnTo>
                  <a:pt x="0" y="3569348"/>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1860691" y="6268852"/>
            <a:ext cx="14262626" cy="3194643"/>
          </a:xfrm>
          <a:prstGeom prst="rect">
            <a:avLst/>
          </a:prstGeom>
        </p:spPr>
        <p:txBody>
          <a:bodyPr lIns="0" tIns="0" rIns="0" bIns="0" rtlCol="0" anchor="t">
            <a:spAutoFit/>
          </a:bodyPr>
          <a:lstStyle/>
          <a:p>
            <a:pPr algn="l">
              <a:lnSpc>
                <a:spcPts val="5042"/>
              </a:lnSpc>
            </a:pPr>
            <a:r>
              <a:rPr lang="en-US" sz="3601">
                <a:solidFill>
                  <a:srgbClr val="262626"/>
                </a:solidFill>
                <a:latin typeface="Arimo"/>
                <a:ea typeface="Arimo"/>
                <a:cs typeface="Arimo"/>
                <a:sym typeface="Arimo"/>
              </a:rPr>
              <a:t>Người dùng nhập form và sau đó ta sẽ sử lý dự đoán qua form POST bằng mô hình.</a:t>
            </a:r>
          </a:p>
          <a:p>
            <a:pPr algn="l">
              <a:lnSpc>
                <a:spcPts val="5042"/>
              </a:lnSpc>
            </a:pPr>
            <a:r>
              <a:rPr lang="en-US" sz="3601">
                <a:solidFill>
                  <a:srgbClr val="262626"/>
                </a:solidFill>
                <a:latin typeface="Arimo"/>
                <a:ea typeface="Arimo"/>
                <a:cs typeface="Arimo"/>
                <a:sym typeface="Arimo"/>
              </a:rPr>
              <a:t>Chúng ta có 13 biến đầu vào được chuyển đổi sang kiểu int và lưu vào 1 mảng rồi sử dụng mô hình rf_cv để dự đoán. Kết quả sẽ được lưu trong pred.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4059983" y="2080448"/>
            <a:ext cx="9963516" cy="4111476"/>
          </a:xfrm>
          <a:custGeom>
            <a:avLst/>
            <a:gdLst/>
            <a:ahLst/>
            <a:cxnLst/>
            <a:rect l="l" t="t" r="r" b="b"/>
            <a:pathLst>
              <a:path w="9963516" h="4111476">
                <a:moveTo>
                  <a:pt x="0" y="0"/>
                </a:moveTo>
                <a:lnTo>
                  <a:pt x="9963516" y="0"/>
                </a:lnTo>
                <a:lnTo>
                  <a:pt x="9963516" y="4111476"/>
                </a:lnTo>
                <a:lnTo>
                  <a:pt x="0" y="4111476"/>
                </a:lnTo>
                <a:lnTo>
                  <a:pt x="0" y="0"/>
                </a:lnTo>
                <a:close/>
              </a:path>
            </a:pathLst>
          </a:custGeom>
          <a:blipFill>
            <a:blip r:embed="rId3"/>
            <a:stretch>
              <a:fillRect b="-8444"/>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3.5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Xây</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dựng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ứng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dụng</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8" name="TextBox 8"/>
          <p:cNvSpPr txBox="1"/>
          <p:nvPr/>
        </p:nvSpPr>
        <p:spPr>
          <a:xfrm>
            <a:off x="6098582" y="6917739"/>
            <a:ext cx="6090836" cy="2556468"/>
          </a:xfrm>
          <a:prstGeom prst="rect">
            <a:avLst/>
          </a:prstGeom>
        </p:spPr>
        <p:txBody>
          <a:bodyPr lIns="0" tIns="0" rIns="0" bIns="0" rtlCol="0" anchor="t">
            <a:spAutoFit/>
          </a:bodyPr>
          <a:lstStyle/>
          <a:p>
            <a:pPr algn="l">
              <a:lnSpc>
                <a:spcPts val="5042"/>
              </a:lnSpc>
            </a:pPr>
            <a:r>
              <a:rPr lang="en-US" sz="3601">
                <a:solidFill>
                  <a:srgbClr val="262626"/>
                </a:solidFill>
                <a:latin typeface="Arimo"/>
                <a:ea typeface="Arimo"/>
                <a:cs typeface="Arimo"/>
                <a:sym typeface="Arimo"/>
              </a:rPr>
              <a:t>Sau khi đã có kết quả ta sẽ trả về giao diện after.html với kết quả dự đoán (data=pred).</a:t>
            </a:r>
          </a:p>
          <a:p>
            <a:pPr algn="l">
              <a:lnSpc>
                <a:spcPts val="5042"/>
              </a:lnSpc>
            </a:pPr>
            <a:endParaRPr lang="en-US" sz="3601">
              <a:solidFill>
                <a:srgbClr val="262626"/>
              </a:solidFill>
              <a:latin typeface="Arimo"/>
              <a:ea typeface="Arimo"/>
              <a:cs typeface="Arimo"/>
              <a:sym typeface="Arim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59604" y="7165158"/>
            <a:ext cx="5961256" cy="551433"/>
          </a:xfrm>
          <a:prstGeom prst="rect">
            <a:avLst/>
          </a:prstGeom>
        </p:spPr>
        <p:txBody>
          <a:bodyPr lIns="0" tIns="0" rIns="0" bIns="0" rtlCol="0" anchor="t">
            <a:spAutoFit/>
          </a:bodyPr>
          <a:lstStyle/>
          <a:p>
            <a:pPr algn="l">
              <a:lnSpc>
                <a:spcPts val="4323"/>
              </a:lnSpc>
            </a:pP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Tổng</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kết</a:t>
            </a:r>
            <a:endPar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2059604" y="6250758"/>
            <a:ext cx="1222374" cy="914400"/>
          </a:xfrm>
          <a:prstGeom prst="rect">
            <a:avLst/>
          </a:prstGeom>
        </p:spPr>
        <p:txBody>
          <a:bodyPr lIns="0" tIns="0" rIns="0" bIns="0" rtlCol="0" anchor="t">
            <a:spAutoFit/>
          </a:bodyPr>
          <a:lstStyle/>
          <a:p>
            <a:pPr algn="l">
              <a:lnSpc>
                <a:spcPts val="7205"/>
              </a:lnSpc>
            </a:pPr>
            <a:r>
              <a:rPr lang="en-US" sz="6004" b="1" spc="56">
                <a:solidFill>
                  <a:srgbClr val="FFFFFF"/>
                </a:solidFill>
                <a:latin typeface="TT Rounds Condensed Bold"/>
                <a:ea typeface="TT Rounds Condensed Bold"/>
                <a:cs typeface="TT Rounds Condensed Bold"/>
                <a:sym typeface="TT Rounds Condensed Bold"/>
              </a:rPr>
              <a:t>04</a:t>
            </a:r>
          </a:p>
        </p:txBody>
      </p:sp>
      <p:sp>
        <p:nvSpPr>
          <p:cNvPr id="5" name="TextBox 5"/>
          <p:cNvSpPr txBox="1"/>
          <p:nvPr/>
        </p:nvSpPr>
        <p:spPr>
          <a:xfrm>
            <a:off x="9913677" y="4094858"/>
            <a:ext cx="6119664" cy="2485858"/>
          </a:xfrm>
          <a:prstGeom prst="rect">
            <a:avLst/>
          </a:prstGeom>
        </p:spPr>
        <p:txBody>
          <a:bodyPr lIns="0" tIns="0" rIns="0" bIns="0" rtlCol="0" anchor="t">
            <a:spAutoFit/>
          </a:bodyPr>
          <a:lstStyle/>
          <a:p>
            <a:pPr marL="607455" lvl="1" indent="-303728" algn="l">
              <a:lnSpc>
                <a:spcPts val="6752"/>
              </a:lnSpc>
              <a:buFont typeface="Arial"/>
              <a:buChar char="•"/>
            </a:pPr>
            <a:r>
              <a:rPr lang="en-US" sz="2813" spc="25">
                <a:solidFill>
                  <a:srgbClr val="000000"/>
                </a:solidFill>
                <a:latin typeface="Arimo"/>
                <a:ea typeface="Arimo"/>
                <a:cs typeface="Arimo"/>
                <a:sym typeface="Arimo"/>
              </a:rPr>
              <a:t>Công việc đã thực hiện</a:t>
            </a:r>
          </a:p>
          <a:p>
            <a:pPr marL="607455" lvl="1" indent="-303728" algn="l">
              <a:lnSpc>
                <a:spcPts val="6752"/>
              </a:lnSpc>
              <a:buFont typeface="Arial"/>
              <a:buChar char="•"/>
            </a:pPr>
            <a:r>
              <a:rPr lang="en-US" sz="2813" spc="25">
                <a:solidFill>
                  <a:srgbClr val="000000"/>
                </a:solidFill>
                <a:latin typeface="Arimo"/>
                <a:ea typeface="Arimo"/>
                <a:cs typeface="Arimo"/>
                <a:sym typeface="Arimo"/>
              </a:rPr>
              <a:t>Nhận xét về mô hình</a:t>
            </a:r>
          </a:p>
          <a:p>
            <a:pPr marL="607455" lvl="1" indent="-303728" algn="l">
              <a:lnSpc>
                <a:spcPts val="6752"/>
              </a:lnSpc>
              <a:buFont typeface="Arial"/>
              <a:buChar char="•"/>
            </a:pPr>
            <a:r>
              <a:rPr lang="en-US" sz="2813" spc="26">
                <a:solidFill>
                  <a:srgbClr val="000000"/>
                </a:solidFill>
                <a:latin typeface="Arimo"/>
                <a:ea typeface="Arimo"/>
                <a:cs typeface="Arimo"/>
                <a:sym typeface="Arimo"/>
              </a:rPr>
              <a:t>Kết quả sản phẩm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 y="0"/>
            <a:ext cx="18299909" cy="10293699"/>
          </a:xfrm>
          <a:custGeom>
            <a:avLst/>
            <a:gdLst/>
            <a:ahLst/>
            <a:cxnLst/>
            <a:rect l="l" t="t" r="r" b="b"/>
            <a:pathLst>
              <a:path w="18299909" h="10293699">
                <a:moveTo>
                  <a:pt x="0" y="0"/>
                </a:moveTo>
                <a:lnTo>
                  <a:pt x="18299908" y="0"/>
                </a:lnTo>
                <a:lnTo>
                  <a:pt x="18299908" y="10293699"/>
                </a:lnTo>
                <a:lnTo>
                  <a:pt x="0" y="10293699"/>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TextBox 6"/>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4.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Tổng</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kết</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7" name="TextBox 7"/>
          <p:cNvSpPr txBox="1"/>
          <p:nvPr/>
        </p:nvSpPr>
        <p:spPr>
          <a:xfrm>
            <a:off x="1014565" y="2004853"/>
            <a:ext cx="15830565" cy="9293225"/>
          </a:xfrm>
          <a:prstGeom prst="rect">
            <a:avLst/>
          </a:prstGeom>
        </p:spPr>
        <p:txBody>
          <a:bodyPr lIns="0" tIns="0" rIns="0" bIns="0" rtlCol="0" anchor="t">
            <a:spAutoFit/>
          </a:bodyPr>
          <a:lstStyle/>
          <a:p>
            <a:pPr marL="755651" lvl="1" indent="-377825" algn="l">
              <a:lnSpc>
                <a:spcPts val="4900"/>
              </a:lnSpc>
              <a:buFont typeface="Arial"/>
              <a:buChar char="•"/>
            </a:pPr>
            <a:r>
              <a:rPr lang="en-US" sz="3500">
                <a:solidFill>
                  <a:srgbClr val="262626"/>
                </a:solidFill>
                <a:latin typeface="Arimo"/>
                <a:ea typeface="Arimo"/>
                <a:cs typeface="Arimo"/>
                <a:sym typeface="Arimo"/>
              </a:rPr>
              <a:t>Phân tích dữ liệu: Tập trung xử lý dữ liệu sạch, kiểm tra các vấn đề như trùng lặp, khuyết thiếu và lỗi cấu trúc. Điều này đảm bảo chất lượng dữ liệu đầu vào cho các mô hình học máy.</a:t>
            </a:r>
          </a:p>
          <a:p>
            <a:pPr marL="755651" lvl="1" indent="-377825" algn="l">
              <a:lnSpc>
                <a:spcPts val="4900"/>
              </a:lnSpc>
              <a:buFont typeface="Arial"/>
              <a:buChar char="•"/>
            </a:pPr>
            <a:r>
              <a:rPr lang="en-US" sz="3500">
                <a:solidFill>
                  <a:srgbClr val="262626"/>
                </a:solidFill>
                <a:latin typeface="Arimo"/>
                <a:ea typeface="Arimo"/>
                <a:cs typeface="Arimo"/>
                <a:sym typeface="Arimo"/>
              </a:rPr>
              <a:t>Lựa chọn và tối ưu mô hình: Random Forest được xác định là mô hình tốt nhất sau khi so sánh với Logistic Regression, Naive Bayes và Decision Tree. Quá trình tối ưu hóa các siêu tham số giúp cải thiện hiệu suất mô hình.</a:t>
            </a:r>
          </a:p>
          <a:p>
            <a:pPr marL="755651" lvl="1" indent="-377825" algn="l">
              <a:lnSpc>
                <a:spcPts val="4900"/>
              </a:lnSpc>
              <a:buFont typeface="Arial"/>
              <a:buChar char="•"/>
            </a:pPr>
            <a:r>
              <a:rPr lang="en-US" sz="3500">
                <a:solidFill>
                  <a:srgbClr val="262626"/>
                </a:solidFill>
                <a:latin typeface="Arimo"/>
                <a:ea typeface="Arimo"/>
                <a:cs typeface="Arimo"/>
                <a:sym typeface="Arimo"/>
              </a:rPr>
              <a:t>Hiệu quả mô hình: Với các tham số tối ưu, mô hình đạt độ chính xác khoảng 73% và cân bằng giữa Precision (71%) và Recall (78%), phù hợp cho bài toán phân loại bệnh tiểu đường.</a:t>
            </a:r>
          </a:p>
          <a:p>
            <a:pPr marL="755651" lvl="1" indent="-377825" algn="l">
              <a:lnSpc>
                <a:spcPts val="4900"/>
              </a:lnSpc>
              <a:buFont typeface="Arial"/>
              <a:buChar char="•"/>
            </a:pPr>
            <a:r>
              <a:rPr lang="en-US" sz="3500">
                <a:solidFill>
                  <a:srgbClr val="262626"/>
                </a:solidFill>
                <a:latin typeface="Arimo"/>
                <a:ea typeface="Arimo"/>
                <a:cs typeface="Arimo"/>
                <a:sym typeface="Arimo"/>
              </a:rPr>
              <a:t>Triển khai thực tế: Mô hình được triển khai thành ứng dụng dự đoán qua giao diện người dùng xây dựng bằng Flask, cho phép nhập thông tin và nhận kết quả dự đoán tức thì.</a:t>
            </a:r>
          </a:p>
          <a:p>
            <a:pPr algn="l">
              <a:lnSpc>
                <a:spcPts val="4900"/>
              </a:lnSpc>
            </a:pPr>
            <a:endParaRPr lang="en-US" sz="3500">
              <a:solidFill>
                <a:srgbClr val="262626"/>
              </a:solidFill>
              <a:latin typeface="Arimo"/>
              <a:ea typeface="Arimo"/>
              <a:cs typeface="Arimo"/>
              <a:sym typeface="Arimo"/>
            </a:endParaRPr>
          </a:p>
          <a:p>
            <a:pPr algn="l">
              <a:lnSpc>
                <a:spcPts val="4900"/>
              </a:lnSpc>
            </a:pPr>
            <a:endParaRPr lang="en-US" sz="3500">
              <a:solidFill>
                <a:srgbClr val="262626"/>
              </a:solidFill>
              <a:latin typeface="Arimo"/>
              <a:ea typeface="Arimo"/>
              <a:cs typeface="Arimo"/>
              <a:sym typeface="Arim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99909" cy="10293699"/>
          </a:xfrm>
          <a:custGeom>
            <a:avLst/>
            <a:gdLst/>
            <a:ahLst/>
            <a:cxnLst/>
            <a:rect l="l" t="t" r="r" b="b"/>
            <a:pathLst>
              <a:path w="18299909" h="10293699">
                <a:moveTo>
                  <a:pt x="0" y="0"/>
                </a:moveTo>
                <a:lnTo>
                  <a:pt x="18299909" y="0"/>
                </a:lnTo>
                <a:lnTo>
                  <a:pt x="18299909" y="10293699"/>
                </a:lnTo>
                <a:lnTo>
                  <a:pt x="0" y="1029369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682775" y="2604184"/>
            <a:ext cx="13777905" cy="4900124"/>
          </a:xfrm>
          <a:prstGeom prst="rect">
            <a:avLst/>
          </a:prstGeom>
        </p:spPr>
        <p:txBody>
          <a:bodyPr lIns="0" tIns="0" rIns="0" bIns="0" rtlCol="0" anchor="t">
            <a:spAutoFit/>
          </a:bodyPr>
          <a:lstStyle/>
          <a:p>
            <a:pPr algn="l">
              <a:lnSpc>
                <a:spcPts val="12970"/>
              </a:lnSpc>
            </a:pPr>
            <a:r>
              <a:rPr lang="en-US" sz="10808" spc="101" dirty="0">
                <a:solidFill>
                  <a:srgbClr val="FFFFFF"/>
                </a:solidFill>
                <a:latin typeface="Arimo" panose="020B0604020202020204" charset="0"/>
                <a:ea typeface="Arimo" panose="020B0604020202020204" charset="0"/>
                <a:cs typeface="Arimo" panose="020B0604020202020204" charset="0"/>
                <a:sym typeface="TT Rounds Condensed"/>
              </a:rPr>
              <a:t>CẢM ƠN THẦY VÀ CÁC BẠN ĐÃ LẮNG NGHE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909" y="-6699"/>
            <a:ext cx="18299909" cy="10293699"/>
          </a:xfrm>
          <a:custGeom>
            <a:avLst/>
            <a:gdLst/>
            <a:ahLst/>
            <a:cxnLst/>
            <a:rect l="l" t="t" r="r" b="b"/>
            <a:pathLst>
              <a:path w="18299909" h="10293699">
                <a:moveTo>
                  <a:pt x="0" y="0"/>
                </a:moveTo>
                <a:lnTo>
                  <a:pt x="18299909" y="0"/>
                </a:lnTo>
                <a:lnTo>
                  <a:pt x="18299909" y="10293699"/>
                </a:lnTo>
                <a:lnTo>
                  <a:pt x="0" y="10293699"/>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1423" y="3390900"/>
            <a:ext cx="7726018" cy="5147459"/>
          </a:xfrm>
          <a:custGeom>
            <a:avLst/>
            <a:gdLst/>
            <a:ahLst/>
            <a:cxnLst/>
            <a:rect l="l" t="t" r="r" b="b"/>
            <a:pathLst>
              <a:path w="7726018" h="5147459">
                <a:moveTo>
                  <a:pt x="0" y="0"/>
                </a:moveTo>
                <a:lnTo>
                  <a:pt x="7726017" y="0"/>
                </a:lnTo>
                <a:lnTo>
                  <a:pt x="7726017" y="5147459"/>
                </a:lnTo>
                <a:lnTo>
                  <a:pt x="0" y="514745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14565" y="426706"/>
            <a:ext cx="16270789" cy="914400"/>
          </a:xfrm>
          <a:prstGeom prst="rect">
            <a:avLst/>
          </a:prstGeom>
        </p:spPr>
        <p:txBody>
          <a:bodyPr lIns="0" tIns="0" rIns="0" bIns="0" rtlCol="0" anchor="t">
            <a:spAutoFit/>
          </a:bodyPr>
          <a:lstStyle/>
          <a:p>
            <a:pPr algn="ctr">
              <a:lnSpc>
                <a:spcPts val="7205"/>
              </a:lnSpc>
            </a:pPr>
            <a:r>
              <a:rPr lang="en-US" sz="6004" b="1" spc="56" dirty="0">
                <a:solidFill>
                  <a:srgbClr val="FFFFFF"/>
                </a:solidFill>
                <a:latin typeface="Arimo" panose="020B0604020202020204" charset="0"/>
                <a:ea typeface="Arimo" panose="020B0604020202020204" charset="0"/>
                <a:cs typeface="Arimo" panose="020B0604020202020204" charset="0"/>
                <a:sym typeface="TT Rounds Condensed Bold"/>
              </a:rPr>
              <a:t>1.Giới </a:t>
            </a:r>
            <a:r>
              <a:rPr lang="en-US" sz="6004" b="1" spc="56" dirty="0" err="1">
                <a:solidFill>
                  <a:srgbClr val="FFFFFF"/>
                </a:solidFill>
                <a:latin typeface="Arimo" panose="020B0604020202020204" charset="0"/>
                <a:ea typeface="Arimo" panose="020B0604020202020204" charset="0"/>
                <a:cs typeface="Arimo" panose="020B0604020202020204" charset="0"/>
                <a:sym typeface="TT Rounds Condensed Bold"/>
              </a:rPr>
              <a:t>thiệu</a:t>
            </a:r>
            <a:r>
              <a:rPr lang="en-US" sz="6004" b="1" spc="56"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FFFFFF"/>
                </a:solidFill>
                <a:latin typeface="Arimo" panose="020B0604020202020204" charset="0"/>
                <a:ea typeface="Arimo" panose="020B0604020202020204" charset="0"/>
                <a:cs typeface="Arimo" panose="020B0604020202020204" charset="0"/>
                <a:sym typeface="TT Rounds Condensed Bold"/>
              </a:rPr>
              <a:t>đề</a:t>
            </a:r>
            <a:r>
              <a:rPr lang="en-US" sz="6004" b="1" spc="56"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FFFFFF"/>
                </a:solidFill>
                <a:latin typeface="Arimo" panose="020B0604020202020204" charset="0"/>
                <a:ea typeface="Arimo" panose="020B0604020202020204" charset="0"/>
                <a:cs typeface="Arimo" panose="020B0604020202020204" charset="0"/>
                <a:sym typeface="TT Rounds Condensed Bold"/>
              </a:rPr>
              <a:t>tài</a:t>
            </a:r>
            <a:endParaRPr lang="en-US" sz="6004" b="1" spc="56"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102414" y="2555697"/>
            <a:ext cx="9898450" cy="7707951"/>
          </a:xfrm>
          <a:prstGeom prst="rect">
            <a:avLst/>
          </a:prstGeom>
        </p:spPr>
        <p:txBody>
          <a:bodyPr lIns="0" tIns="0" rIns="0" bIns="0" rtlCol="0" anchor="t">
            <a:spAutoFit/>
          </a:bodyPr>
          <a:lstStyle/>
          <a:p>
            <a:pPr marL="628777" lvl="1" indent="-314389" algn="l">
              <a:lnSpc>
                <a:spcPts val="4077"/>
              </a:lnSpc>
              <a:buFont typeface="Arial"/>
              <a:buChar char="•"/>
            </a:pPr>
            <a:r>
              <a:rPr lang="en-US" sz="2912" dirty="0" err="1">
                <a:solidFill>
                  <a:srgbClr val="000000"/>
                </a:solidFill>
                <a:latin typeface="Arimo"/>
                <a:ea typeface="Arimo"/>
                <a:cs typeface="Arimo"/>
                <a:sym typeface="Arimo"/>
              </a:rPr>
              <a:t>Bệnh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tiểu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đường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một</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bệnh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mãn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tính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phổ</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biến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ảnh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hưởng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đến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hàng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triệu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người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trên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thế</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giới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và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tạo</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gánh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nặng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tài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chính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lớn</a:t>
            </a:r>
            <a:r>
              <a:rPr lang="en-US" sz="2912" dirty="0">
                <a:solidFill>
                  <a:srgbClr val="000000"/>
                </a:solidFill>
                <a:latin typeface="Arimo"/>
                <a:ea typeface="Arimo"/>
                <a:cs typeface="Arimo"/>
                <a:sym typeface="Arimo"/>
              </a:rPr>
              <a:t>. Trung </a:t>
            </a:r>
            <a:r>
              <a:rPr lang="en-US" sz="2912" dirty="0" err="1">
                <a:solidFill>
                  <a:srgbClr val="000000"/>
                </a:solidFill>
                <a:latin typeface="Arimo"/>
                <a:ea typeface="Arimo"/>
                <a:cs typeface="Arimo"/>
                <a:sym typeface="Arimo"/>
              </a:rPr>
              <a:t>tâm</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Kiểm</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soát</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và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Phòng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ngừa</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Dịch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bệnh</a:t>
            </a:r>
            <a:r>
              <a:rPr lang="en-US" sz="2912" dirty="0">
                <a:solidFill>
                  <a:srgbClr val="000000"/>
                </a:solidFill>
                <a:latin typeface="Arimo"/>
                <a:ea typeface="Arimo"/>
                <a:cs typeface="Arimo"/>
                <a:sym typeface="Arimo"/>
              </a:rPr>
              <a:t> Hoa </a:t>
            </a:r>
            <a:r>
              <a:rPr lang="en-US" sz="2912" dirty="0" err="1">
                <a:solidFill>
                  <a:srgbClr val="000000"/>
                </a:solidFill>
                <a:latin typeface="Arimo"/>
                <a:ea typeface="Arimo"/>
                <a:cs typeface="Arimo"/>
                <a:sym typeface="Arimo"/>
              </a:rPr>
              <a:t>Kỳ</a:t>
            </a:r>
            <a:r>
              <a:rPr lang="en-US" sz="2912" dirty="0">
                <a:solidFill>
                  <a:srgbClr val="000000"/>
                </a:solidFill>
                <a:latin typeface="Arimo"/>
                <a:ea typeface="Arimo"/>
                <a:cs typeface="Arimo"/>
                <a:sym typeface="Arimo"/>
              </a:rPr>
              <a:t> (CDC) </a:t>
            </a:r>
            <a:r>
              <a:rPr lang="en-US" sz="2912" dirty="0" err="1">
                <a:solidFill>
                  <a:srgbClr val="000000"/>
                </a:solidFill>
                <a:latin typeface="Arimo"/>
                <a:ea typeface="Arimo"/>
                <a:cs typeface="Arimo"/>
                <a:sym typeface="Arimo"/>
              </a:rPr>
              <a:t>đã</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thực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hiện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khảo</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sát</a:t>
            </a:r>
            <a:r>
              <a:rPr lang="en-US" sz="2912" dirty="0">
                <a:solidFill>
                  <a:srgbClr val="000000"/>
                </a:solidFill>
                <a:latin typeface="Arimo"/>
                <a:ea typeface="Arimo"/>
                <a:cs typeface="Arimo"/>
                <a:sym typeface="Arimo"/>
              </a:rPr>
              <a:t> BRFSS – </a:t>
            </a:r>
            <a:r>
              <a:rPr lang="en-US" sz="2912" dirty="0" err="1">
                <a:solidFill>
                  <a:srgbClr val="000000"/>
                </a:solidFill>
                <a:latin typeface="Arimo"/>
                <a:ea typeface="Arimo"/>
                <a:cs typeface="Arimo"/>
                <a:sym typeface="Arimo"/>
              </a:rPr>
              <a:t>một</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chương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trình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thu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thập</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dữ</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liệu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sức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khỏe</a:t>
            </a:r>
            <a:r>
              <a:rPr lang="en-US" sz="2912" dirty="0">
                <a:solidFill>
                  <a:srgbClr val="000000"/>
                </a:solidFill>
                <a:latin typeface="Arimo"/>
                <a:ea typeface="Arimo"/>
                <a:cs typeface="Arimo"/>
                <a:sym typeface="Arimo"/>
              </a:rPr>
              <a:t> qua </a:t>
            </a:r>
            <a:r>
              <a:rPr lang="en-US" sz="2912" dirty="0" err="1">
                <a:solidFill>
                  <a:srgbClr val="000000"/>
                </a:solidFill>
                <a:latin typeface="Arimo"/>
                <a:ea typeface="Arimo"/>
                <a:cs typeface="Arimo"/>
                <a:sym typeface="Arimo"/>
              </a:rPr>
              <a:t>điện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thoại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hàng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năm</a:t>
            </a:r>
            <a:r>
              <a:rPr lang="en-US" sz="2912" dirty="0">
                <a:solidFill>
                  <a:srgbClr val="000000"/>
                </a:solidFill>
                <a:latin typeface="Arimo"/>
                <a:ea typeface="Arimo"/>
                <a:cs typeface="Arimo"/>
                <a:sym typeface="Arimo"/>
              </a:rPr>
              <a:t> – </a:t>
            </a:r>
            <a:r>
              <a:rPr lang="en-US" sz="2912" dirty="0" err="1">
                <a:solidFill>
                  <a:srgbClr val="000000"/>
                </a:solidFill>
                <a:latin typeface="Arimo"/>
                <a:ea typeface="Arimo"/>
                <a:cs typeface="Arimo"/>
                <a:sym typeface="Arimo"/>
              </a:rPr>
              <a:t>để</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nghiên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cứu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các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yếu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tố</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nguy</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cơ</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liên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quan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đến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bệnh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này</a:t>
            </a:r>
            <a:r>
              <a:rPr lang="en-US" sz="2912" dirty="0">
                <a:solidFill>
                  <a:srgbClr val="000000"/>
                </a:solidFill>
                <a:latin typeface="Arimo"/>
                <a:ea typeface="Arimo"/>
                <a:cs typeface="Arimo"/>
                <a:sym typeface="Arimo"/>
              </a:rPr>
              <a:t>.</a:t>
            </a:r>
          </a:p>
          <a:p>
            <a:pPr algn="l">
              <a:lnSpc>
                <a:spcPts val="4077"/>
              </a:lnSpc>
            </a:pPr>
            <a:endParaRPr lang="en-US" sz="2912" dirty="0">
              <a:solidFill>
                <a:srgbClr val="000000"/>
              </a:solidFill>
              <a:latin typeface="Arimo"/>
              <a:ea typeface="Arimo"/>
              <a:cs typeface="Arimo"/>
              <a:sym typeface="Arimo"/>
            </a:endParaRPr>
          </a:p>
          <a:p>
            <a:pPr marL="628777" lvl="1" indent="-314389" algn="l">
              <a:lnSpc>
                <a:spcPts val="4077"/>
              </a:lnSpc>
              <a:buFont typeface="Arial"/>
              <a:buChar char="•"/>
            </a:pPr>
            <a:r>
              <a:rPr lang="en-US" sz="2912" dirty="0" err="1">
                <a:solidFill>
                  <a:srgbClr val="000000"/>
                </a:solidFill>
                <a:latin typeface="Arimo"/>
                <a:ea typeface="Arimo"/>
                <a:cs typeface="Arimo"/>
                <a:sym typeface="Arimo"/>
              </a:rPr>
              <a:t>Dự</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án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sử</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dụng</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dữ</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liệu</a:t>
            </a:r>
            <a:r>
              <a:rPr lang="en-US" sz="2912" dirty="0">
                <a:solidFill>
                  <a:srgbClr val="000000"/>
                </a:solidFill>
                <a:latin typeface="Arimo"/>
                <a:ea typeface="Arimo"/>
                <a:cs typeface="Arimo"/>
                <a:sym typeface="Arimo"/>
              </a:rPr>
              <a:t> BRFSS 2015 </a:t>
            </a:r>
            <a:r>
              <a:rPr lang="en-US" sz="2912" dirty="0" err="1">
                <a:solidFill>
                  <a:srgbClr val="000000"/>
                </a:solidFill>
                <a:latin typeface="Arimo"/>
                <a:ea typeface="Arimo"/>
                <a:cs typeface="Arimo"/>
                <a:sym typeface="Arimo"/>
              </a:rPr>
              <a:t>từ</a:t>
            </a:r>
            <a:r>
              <a:rPr lang="en-US" sz="2912" dirty="0">
                <a:solidFill>
                  <a:srgbClr val="000000"/>
                </a:solidFill>
                <a:latin typeface="Arimo"/>
                <a:ea typeface="Arimo"/>
                <a:cs typeface="Arimo"/>
                <a:sym typeface="Arimo"/>
              </a:rPr>
              <a:t> Kaggle, bao </a:t>
            </a:r>
            <a:r>
              <a:rPr lang="en-US" sz="2912" dirty="0" err="1">
                <a:solidFill>
                  <a:srgbClr val="000000"/>
                </a:solidFill>
                <a:latin typeface="Arimo"/>
                <a:ea typeface="Arimo"/>
                <a:cs typeface="Arimo"/>
                <a:sym typeface="Arimo"/>
              </a:rPr>
              <a:t>gồm</a:t>
            </a:r>
            <a:r>
              <a:rPr lang="en-US" sz="2912" dirty="0">
                <a:solidFill>
                  <a:srgbClr val="000000"/>
                </a:solidFill>
                <a:latin typeface="Arimo"/>
                <a:ea typeface="Arimo"/>
                <a:cs typeface="Arimo"/>
                <a:sym typeface="Arimo"/>
              </a:rPr>
              <a:t> 70.962 </a:t>
            </a:r>
            <a:r>
              <a:rPr lang="en-US" sz="2912" dirty="0" err="1">
                <a:solidFill>
                  <a:srgbClr val="000000"/>
                </a:solidFill>
                <a:latin typeface="Arimo"/>
                <a:ea typeface="Arimo"/>
                <a:cs typeface="Arimo"/>
                <a:sym typeface="Arimo"/>
              </a:rPr>
              <a:t>phản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hồi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và</a:t>
            </a:r>
            <a:r>
              <a:rPr lang="en-US" sz="2912" dirty="0">
                <a:solidFill>
                  <a:srgbClr val="000000"/>
                </a:solidFill>
                <a:latin typeface="Arimo"/>
                <a:ea typeface="Arimo"/>
                <a:cs typeface="Arimo"/>
                <a:sym typeface="Arimo"/>
              </a:rPr>
              <a:t> 22 </a:t>
            </a:r>
            <a:r>
              <a:rPr lang="en-US" sz="2912" dirty="0" err="1">
                <a:solidFill>
                  <a:srgbClr val="000000"/>
                </a:solidFill>
                <a:latin typeface="Arimo"/>
                <a:ea typeface="Arimo"/>
                <a:cs typeface="Arimo"/>
                <a:sym typeface="Arimo"/>
              </a:rPr>
              <a:t>đặc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điểm</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các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câu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trả</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lời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khảo</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sát</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Mục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tiêu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phân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tích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mối</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liên</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hệ</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giữa</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yếu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tố</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hành</a:t>
            </a:r>
            <a:r>
              <a:rPr lang="en-US" sz="2912" dirty="0">
                <a:solidFill>
                  <a:srgbClr val="000000"/>
                </a:solidFill>
                <a:latin typeface="Arimo"/>
                <a:ea typeface="Arimo"/>
                <a:cs typeface="Arimo"/>
                <a:sym typeface="Arimo"/>
              </a:rPr>
              <a:t> vi, </a:t>
            </a:r>
            <a:r>
              <a:rPr lang="en-US" sz="2912" dirty="0" err="1">
                <a:solidFill>
                  <a:srgbClr val="000000"/>
                </a:solidFill>
                <a:latin typeface="Arimo"/>
                <a:ea typeface="Arimo"/>
                <a:cs typeface="Arimo"/>
                <a:sym typeface="Arimo"/>
              </a:rPr>
              <a:t>sức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khỏe</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và</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nguy</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cơ</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mắc</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bệnh</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tiểu</a:t>
            </a:r>
            <a:r>
              <a:rPr lang="en-US" sz="2912" dirty="0">
                <a:solidFill>
                  <a:srgbClr val="000000"/>
                </a:solidFill>
                <a:latin typeface="Arimo"/>
                <a:ea typeface="Arimo"/>
                <a:cs typeface="Arimo"/>
                <a:sym typeface="Arimo"/>
              </a:rPr>
              <a:t> </a:t>
            </a:r>
            <a:r>
              <a:rPr lang="en-US" sz="2912" dirty="0" err="1">
                <a:solidFill>
                  <a:srgbClr val="000000"/>
                </a:solidFill>
                <a:latin typeface="Arimo"/>
                <a:ea typeface="Arimo"/>
                <a:cs typeface="Arimo"/>
                <a:sym typeface="Arimo"/>
              </a:rPr>
              <a:t>đường</a:t>
            </a:r>
            <a:r>
              <a:rPr lang="en-US" sz="2912" dirty="0">
                <a:solidFill>
                  <a:srgbClr val="000000"/>
                </a:solidFill>
                <a:latin typeface="Arimo"/>
                <a:ea typeface="Arimo"/>
                <a:cs typeface="Arimo"/>
                <a:sym typeface="Arimo"/>
              </a:rPr>
              <a:t>.</a:t>
            </a:r>
          </a:p>
          <a:p>
            <a:pPr algn="l">
              <a:lnSpc>
                <a:spcPts val="4077"/>
              </a:lnSpc>
            </a:pPr>
            <a:endParaRPr lang="en-US" sz="2912" dirty="0">
              <a:solidFill>
                <a:srgbClr val="000000"/>
              </a:solidFill>
              <a:latin typeface="Arimo"/>
              <a:ea typeface="Arimo"/>
              <a:cs typeface="Arimo"/>
              <a:sym typeface="Arimo"/>
            </a:endParaRPr>
          </a:p>
          <a:p>
            <a:pPr algn="l">
              <a:lnSpc>
                <a:spcPts val="4077"/>
              </a:lnSpc>
            </a:pPr>
            <a:endParaRPr lang="en-US" sz="2912" dirty="0">
              <a:solidFill>
                <a:srgbClr val="000000"/>
              </a:solidFill>
              <a:latin typeface="Arimo"/>
              <a:ea typeface="Arimo"/>
              <a:cs typeface="Arimo"/>
              <a:sym typeface="Arimo"/>
            </a:endParaRPr>
          </a:p>
          <a:p>
            <a:pPr algn="l">
              <a:lnSpc>
                <a:spcPts val="4077"/>
              </a:lnSpc>
            </a:pPr>
            <a:endParaRPr lang="en-US" sz="2912" dirty="0">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318690" y="7165158"/>
            <a:ext cx="5522802" cy="551433"/>
          </a:xfrm>
          <a:prstGeom prst="rect">
            <a:avLst/>
          </a:prstGeom>
        </p:spPr>
        <p:txBody>
          <a:bodyPr lIns="0" tIns="0" rIns="0" bIns="0" rtlCol="0" anchor="t">
            <a:spAutoFit/>
          </a:bodyPr>
          <a:lstStyle/>
          <a:p>
            <a:pPr algn="l">
              <a:lnSpc>
                <a:spcPts val="4323"/>
              </a:lnSpc>
            </a:pP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Mục</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tiêu</a:t>
            </a:r>
            <a:endPar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2318690" y="6193939"/>
            <a:ext cx="1222374" cy="914400"/>
          </a:xfrm>
          <a:prstGeom prst="rect">
            <a:avLst/>
          </a:prstGeom>
        </p:spPr>
        <p:txBody>
          <a:bodyPr lIns="0" tIns="0" rIns="0" bIns="0" rtlCol="0" anchor="t">
            <a:spAutoFit/>
          </a:bodyPr>
          <a:lstStyle/>
          <a:p>
            <a:pPr algn="l">
              <a:lnSpc>
                <a:spcPts val="7205"/>
              </a:lnSpc>
            </a:pPr>
            <a:r>
              <a:rPr lang="en-US" sz="6004" b="1" spc="56">
                <a:solidFill>
                  <a:srgbClr val="FFFFFF"/>
                </a:solidFill>
                <a:latin typeface="TT Rounds Condensed Bold"/>
                <a:ea typeface="TT Rounds Condensed Bold"/>
                <a:cs typeface="TT Rounds Condensed Bold"/>
                <a:sym typeface="TT Rounds Condensed Bold"/>
              </a:rPr>
              <a:t>02</a:t>
            </a:r>
          </a:p>
        </p:txBody>
      </p:sp>
      <p:sp>
        <p:nvSpPr>
          <p:cNvPr id="5" name="TextBox 5"/>
          <p:cNvSpPr txBox="1"/>
          <p:nvPr/>
        </p:nvSpPr>
        <p:spPr>
          <a:xfrm>
            <a:off x="9913677" y="4094858"/>
            <a:ext cx="6119664" cy="2485858"/>
          </a:xfrm>
          <a:prstGeom prst="rect">
            <a:avLst/>
          </a:prstGeom>
        </p:spPr>
        <p:txBody>
          <a:bodyPr lIns="0" tIns="0" rIns="0" bIns="0" rtlCol="0" anchor="t">
            <a:spAutoFit/>
          </a:bodyPr>
          <a:lstStyle/>
          <a:p>
            <a:pPr marL="607455" lvl="1" indent="-303728" algn="l">
              <a:lnSpc>
                <a:spcPts val="6752"/>
              </a:lnSpc>
              <a:buFont typeface="Arial"/>
              <a:buChar char="•"/>
            </a:pPr>
            <a:r>
              <a:rPr lang="en-US" sz="2813" spc="25">
                <a:solidFill>
                  <a:srgbClr val="000000"/>
                </a:solidFill>
                <a:latin typeface="Arimo"/>
                <a:ea typeface="Arimo"/>
                <a:cs typeface="Arimo"/>
                <a:sym typeface="Arimo"/>
              </a:rPr>
              <a:t>Xác định mục tiêu dự án</a:t>
            </a:r>
          </a:p>
          <a:p>
            <a:pPr marL="607455" lvl="1" indent="-303728" algn="l">
              <a:lnSpc>
                <a:spcPts val="6752"/>
              </a:lnSpc>
              <a:buFont typeface="Arial"/>
              <a:buChar char="•"/>
            </a:pPr>
            <a:r>
              <a:rPr lang="en-US" sz="2813" spc="25">
                <a:solidFill>
                  <a:srgbClr val="000000"/>
                </a:solidFill>
                <a:latin typeface="Arimo"/>
                <a:ea typeface="Arimo"/>
                <a:cs typeface="Arimo"/>
                <a:sym typeface="Arimo"/>
              </a:rPr>
              <a:t>Thiết lập các mục tiêu nghiên cứu</a:t>
            </a:r>
          </a:p>
          <a:p>
            <a:pPr algn="l">
              <a:lnSpc>
                <a:spcPts val="6752"/>
              </a:lnSpc>
            </a:pPr>
            <a:endParaRPr lang="en-US" sz="2813" spc="25">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a:ln w="9525" cap="sq">
            <a:solidFill>
              <a:srgbClr val="000000"/>
            </a:solidFill>
            <a:prstDash val="solid"/>
            <a:miter/>
          </a:ln>
        </p:spPr>
        <p:txBody>
          <a:bodyPr/>
          <a:lstStyle/>
          <a:p>
            <a:endParaRPr lang="en-US"/>
          </a:p>
        </p:txBody>
      </p:sp>
      <p:sp>
        <p:nvSpPr>
          <p:cNvPr id="3" name="Freeform 3"/>
          <p:cNvSpPr/>
          <p:nvPr/>
        </p:nvSpPr>
        <p:spPr>
          <a:xfrm>
            <a:off x="11374519" y="3232440"/>
            <a:ext cx="5552328" cy="5552328"/>
          </a:xfrm>
          <a:custGeom>
            <a:avLst/>
            <a:gdLst/>
            <a:ahLst/>
            <a:cxnLst/>
            <a:rect l="l" t="t" r="r" b="b"/>
            <a:pathLst>
              <a:path w="5552328" h="5552328">
                <a:moveTo>
                  <a:pt x="0" y="0"/>
                </a:moveTo>
                <a:lnTo>
                  <a:pt x="5552328" y="0"/>
                </a:lnTo>
                <a:lnTo>
                  <a:pt x="5552328" y="5552328"/>
                </a:lnTo>
                <a:lnTo>
                  <a:pt x="0" y="555232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49243" y="614362"/>
            <a:ext cx="18189514" cy="795346"/>
          </a:xfrm>
          <a:prstGeom prst="rect">
            <a:avLst/>
          </a:prstGeom>
        </p:spPr>
        <p:txBody>
          <a:bodyPr lIns="0" tIns="0" rIns="0" bIns="0" rtlCol="0" anchor="t">
            <a:spAutoFit/>
          </a:bodyPr>
          <a:lstStyle/>
          <a:p>
            <a:pPr algn="ctr">
              <a:lnSpc>
                <a:spcPts val="6599"/>
              </a:lnSpc>
            </a:pP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2.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Mục</a:t>
            </a:r>
            <a:r>
              <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5499" b="1" spc="51" dirty="0" err="1">
                <a:solidFill>
                  <a:srgbClr val="FFFFFF"/>
                </a:solidFill>
                <a:latin typeface="Arimo" panose="020B0604020202020204" charset="0"/>
                <a:ea typeface="Arimo" panose="020B0604020202020204" charset="0"/>
                <a:cs typeface="Arimo" panose="020B0604020202020204" charset="0"/>
                <a:sym typeface="TT Rounds Condensed Bold"/>
              </a:rPr>
              <a:t>tiêu</a:t>
            </a:r>
            <a:endParaRPr lang="en-US" sz="5499" b="1" spc="51"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5" name="TextBox 5"/>
          <p:cNvSpPr txBox="1"/>
          <p:nvPr/>
        </p:nvSpPr>
        <p:spPr>
          <a:xfrm>
            <a:off x="685795" y="3156240"/>
            <a:ext cx="10031864" cy="5333795"/>
          </a:xfrm>
          <a:prstGeom prst="rect">
            <a:avLst/>
          </a:prstGeom>
        </p:spPr>
        <p:txBody>
          <a:bodyPr lIns="0" tIns="0" rIns="0" bIns="0" rtlCol="0" anchor="t">
            <a:spAutoFit/>
          </a:bodyPr>
          <a:lstStyle/>
          <a:p>
            <a:pPr algn="just">
              <a:lnSpc>
                <a:spcPts val="4211"/>
              </a:lnSpc>
            </a:pPr>
            <a:r>
              <a:rPr lang="en-US" sz="3008">
                <a:solidFill>
                  <a:srgbClr val="000000"/>
                </a:solidFill>
                <a:latin typeface="Arimo"/>
                <a:ea typeface="Arimo"/>
                <a:cs typeface="Arimo"/>
                <a:sym typeface="Arimo"/>
              </a:rPr>
              <a:t> -Mục tiêu dự án là khám phá dữ liệu, hiểu các yếu tố ảnh hưởng đến dự đoán tiểu đường, chọn mô hình phù hợp, tối ưu hóa và đánh giá hiệu quả. Cuối cùng, triển khai mô hình vào thực tế. Các bước chính:</a:t>
            </a:r>
          </a:p>
          <a:p>
            <a:pPr marL="649439" lvl="1" indent="-324720" algn="just">
              <a:lnSpc>
                <a:spcPts val="4211"/>
              </a:lnSpc>
              <a:buFont typeface="Arial"/>
              <a:buChar char="•"/>
            </a:pPr>
            <a:r>
              <a:rPr lang="en-US" sz="3008">
                <a:solidFill>
                  <a:srgbClr val="000000"/>
                </a:solidFill>
                <a:latin typeface="Arimo"/>
                <a:ea typeface="Arimo"/>
                <a:cs typeface="Arimo"/>
                <a:sym typeface="Arimo"/>
              </a:rPr>
              <a:t>Khám phá, tìm hiểu dữ liệu.</a:t>
            </a:r>
          </a:p>
          <a:p>
            <a:pPr marL="649439" lvl="1" indent="-324720" algn="just">
              <a:lnSpc>
                <a:spcPts val="4211"/>
              </a:lnSpc>
              <a:buFont typeface="Arial"/>
              <a:buChar char="•"/>
            </a:pPr>
            <a:r>
              <a:rPr lang="en-US" sz="3008">
                <a:solidFill>
                  <a:srgbClr val="000000"/>
                </a:solidFill>
                <a:latin typeface="Arimo"/>
                <a:ea typeface="Arimo"/>
                <a:cs typeface="Arimo"/>
                <a:sym typeface="Arimo"/>
              </a:rPr>
              <a:t>Chọn ra mô hình phù hợp với dữ liệu của vấn đề .</a:t>
            </a:r>
          </a:p>
          <a:p>
            <a:pPr marL="649439" lvl="1" indent="-324720" algn="just">
              <a:lnSpc>
                <a:spcPts val="4211"/>
              </a:lnSpc>
              <a:buFont typeface="Arial"/>
              <a:buChar char="•"/>
            </a:pPr>
            <a:r>
              <a:rPr lang="en-US" sz="3008">
                <a:solidFill>
                  <a:srgbClr val="000000"/>
                </a:solidFill>
                <a:latin typeface="Arimo"/>
                <a:ea typeface="Arimo"/>
                <a:cs typeface="Arimo"/>
                <a:sym typeface="Arimo"/>
              </a:rPr>
              <a:t>·Xây dựng, tối ưu mô hình.</a:t>
            </a:r>
          </a:p>
          <a:p>
            <a:pPr marL="649439" lvl="1" indent="-324720" algn="just">
              <a:lnSpc>
                <a:spcPts val="4211"/>
              </a:lnSpc>
              <a:buFont typeface="Arial"/>
              <a:buChar char="•"/>
            </a:pPr>
            <a:r>
              <a:rPr lang="en-US" sz="3008">
                <a:solidFill>
                  <a:srgbClr val="000000"/>
                </a:solidFill>
                <a:latin typeface="Arimo"/>
                <a:ea typeface="Arimo"/>
                <a:cs typeface="Arimo"/>
                <a:sym typeface="Arimo"/>
              </a:rPr>
              <a:t>·Đánh giá kết quả đưa ra nhận xét</a:t>
            </a:r>
          </a:p>
          <a:p>
            <a:pPr marL="649439" lvl="1" indent="-324720" algn="just">
              <a:lnSpc>
                <a:spcPts val="4211"/>
              </a:lnSpc>
              <a:buFont typeface="Arial"/>
              <a:buChar char="•"/>
            </a:pPr>
            <a:r>
              <a:rPr lang="en-US" sz="3008">
                <a:solidFill>
                  <a:srgbClr val="000000"/>
                </a:solidFill>
                <a:latin typeface="Arimo"/>
                <a:ea typeface="Arimo"/>
                <a:cs typeface="Arimo"/>
                <a:sym typeface="Arimo"/>
              </a:rPr>
              <a:t>·Đưa mô hình vào ứng dụng</a:t>
            </a:r>
          </a:p>
          <a:p>
            <a:pPr algn="just">
              <a:lnSpc>
                <a:spcPts val="4211"/>
              </a:lnSpc>
            </a:pPr>
            <a:endParaRPr lang="en-US" sz="3008">
              <a:solidFill>
                <a:srgbClr val="000000"/>
              </a:solidFill>
              <a:latin typeface="Arimo"/>
              <a:ea typeface="Arimo"/>
              <a:cs typeface="Arimo"/>
              <a:sym typeface="Arimo"/>
            </a:endParaRPr>
          </a:p>
        </p:txBody>
      </p:sp>
      <p:sp>
        <p:nvSpPr>
          <p:cNvPr id="6" name="TextBox 6"/>
          <p:cNvSpPr txBox="1"/>
          <p:nvPr/>
        </p:nvSpPr>
        <p:spPr>
          <a:xfrm>
            <a:off x="11786144" y="6098702"/>
            <a:ext cx="4729078" cy="914400"/>
          </a:xfrm>
          <a:prstGeom prst="rect">
            <a:avLst/>
          </a:prstGeom>
        </p:spPr>
        <p:txBody>
          <a:bodyPr lIns="0" tIns="0" rIns="0" bIns="0" rtlCol="0" anchor="t">
            <a:spAutoFit/>
          </a:bodyPr>
          <a:lstStyle/>
          <a:p>
            <a:pPr algn="ctr">
              <a:lnSpc>
                <a:spcPts val="7205"/>
              </a:lnSpc>
              <a:spcBef>
                <a:spcPct val="0"/>
              </a:spcBef>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059604" y="7165158"/>
            <a:ext cx="5961256" cy="551433"/>
          </a:xfrm>
          <a:prstGeom prst="rect">
            <a:avLst/>
          </a:prstGeom>
        </p:spPr>
        <p:txBody>
          <a:bodyPr lIns="0" tIns="0" rIns="0" bIns="0" rtlCol="0" anchor="t">
            <a:spAutoFit/>
          </a:bodyPr>
          <a:lstStyle/>
          <a:p>
            <a:pPr algn="l">
              <a:lnSpc>
                <a:spcPts val="4323"/>
              </a:lnSpc>
            </a:pP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Các</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bước</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thực</a:t>
            </a:r>
            <a:r>
              <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rPr>
              <a:t> </a:t>
            </a:r>
            <a:r>
              <a:rPr lang="en-US" sz="3602" b="1" spc="33" dirty="0" err="1">
                <a:solidFill>
                  <a:srgbClr val="FFFFFF"/>
                </a:solidFill>
                <a:latin typeface="Arimo" panose="020B0604020202020204" charset="0"/>
                <a:ea typeface="Arimo" panose="020B0604020202020204" charset="0"/>
                <a:cs typeface="Arimo" panose="020B0604020202020204" charset="0"/>
                <a:sym typeface="TT Rounds Condensed Bold"/>
              </a:rPr>
              <a:t>hiện</a:t>
            </a:r>
            <a:endParaRPr lang="en-US" sz="3602" b="1" spc="33" dirty="0">
              <a:solidFill>
                <a:srgbClr val="FFFFFF"/>
              </a:solidFill>
              <a:latin typeface="Arimo" panose="020B0604020202020204" charset="0"/>
              <a:ea typeface="Arimo" panose="020B0604020202020204" charset="0"/>
              <a:cs typeface="Arimo" panose="020B0604020202020204" charset="0"/>
              <a:sym typeface="TT Rounds Condensed Bold"/>
            </a:endParaRPr>
          </a:p>
        </p:txBody>
      </p:sp>
      <p:sp>
        <p:nvSpPr>
          <p:cNvPr id="4" name="TextBox 4"/>
          <p:cNvSpPr txBox="1"/>
          <p:nvPr/>
        </p:nvSpPr>
        <p:spPr>
          <a:xfrm>
            <a:off x="2059604" y="6250758"/>
            <a:ext cx="1222374" cy="914400"/>
          </a:xfrm>
          <a:prstGeom prst="rect">
            <a:avLst/>
          </a:prstGeom>
        </p:spPr>
        <p:txBody>
          <a:bodyPr lIns="0" tIns="0" rIns="0" bIns="0" rtlCol="0" anchor="t">
            <a:spAutoFit/>
          </a:bodyPr>
          <a:lstStyle/>
          <a:p>
            <a:pPr algn="l">
              <a:lnSpc>
                <a:spcPts val="7205"/>
              </a:lnSpc>
            </a:pPr>
            <a:r>
              <a:rPr lang="en-US" sz="6004" b="1" spc="56">
                <a:solidFill>
                  <a:srgbClr val="FFFFFF"/>
                </a:solidFill>
                <a:latin typeface="TT Rounds Condensed Bold"/>
                <a:ea typeface="TT Rounds Condensed Bold"/>
                <a:cs typeface="TT Rounds Condensed Bold"/>
                <a:sym typeface="TT Rounds Condensed Bold"/>
              </a:rPr>
              <a:t>03</a:t>
            </a:r>
          </a:p>
        </p:txBody>
      </p:sp>
      <p:sp>
        <p:nvSpPr>
          <p:cNvPr id="5" name="TextBox 5"/>
          <p:cNvSpPr txBox="1"/>
          <p:nvPr/>
        </p:nvSpPr>
        <p:spPr>
          <a:xfrm>
            <a:off x="9913677" y="4094858"/>
            <a:ext cx="6119664" cy="1628608"/>
          </a:xfrm>
          <a:prstGeom prst="rect">
            <a:avLst/>
          </a:prstGeom>
        </p:spPr>
        <p:txBody>
          <a:bodyPr lIns="0" tIns="0" rIns="0" bIns="0" rtlCol="0" anchor="t">
            <a:spAutoFit/>
          </a:bodyPr>
          <a:lstStyle/>
          <a:p>
            <a:pPr marL="607455" lvl="1" indent="-303728" algn="l">
              <a:lnSpc>
                <a:spcPts val="6752"/>
              </a:lnSpc>
              <a:buFont typeface="Arial"/>
              <a:buChar char="•"/>
            </a:pPr>
            <a:r>
              <a:rPr lang="en-US" sz="2813" spc="25">
                <a:solidFill>
                  <a:srgbClr val="000000"/>
                </a:solidFill>
                <a:latin typeface="Arimo"/>
                <a:ea typeface="Arimo"/>
                <a:cs typeface="Arimo"/>
                <a:sym typeface="Arimo"/>
              </a:rPr>
              <a:t>Quá trình hoàn thành bài tập</a:t>
            </a:r>
          </a:p>
          <a:p>
            <a:pPr marL="607455" lvl="1" indent="-303728" algn="l">
              <a:lnSpc>
                <a:spcPts val="6752"/>
              </a:lnSpc>
              <a:buFont typeface="Arial"/>
              <a:buChar char="•"/>
            </a:pPr>
            <a:r>
              <a:rPr lang="en-US" sz="2813" spc="26">
                <a:solidFill>
                  <a:srgbClr val="000000"/>
                </a:solidFill>
                <a:latin typeface="Arimo"/>
                <a:ea typeface="Arimo"/>
                <a:cs typeface="Arimo"/>
                <a:sym typeface="Arimo"/>
              </a:rPr>
              <a:t>Nhận xét và đánh giá</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 y="1861"/>
            <a:ext cx="18299909" cy="10293699"/>
          </a:xfrm>
          <a:custGeom>
            <a:avLst/>
            <a:gdLst/>
            <a:ahLst/>
            <a:cxnLst/>
            <a:rect l="l" t="t" r="r" b="b"/>
            <a:pathLst>
              <a:path w="18299909" h="10293699">
                <a:moveTo>
                  <a:pt x="0" y="0"/>
                </a:moveTo>
                <a:lnTo>
                  <a:pt x="18299909" y="0"/>
                </a:lnTo>
                <a:lnTo>
                  <a:pt x="18299909" y="10293700"/>
                </a:lnTo>
                <a:lnTo>
                  <a:pt x="0" y="102937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9936126" y="1997054"/>
            <a:ext cx="7923984" cy="2862928"/>
          </a:xfrm>
          <a:custGeom>
            <a:avLst/>
            <a:gdLst/>
            <a:ahLst/>
            <a:cxnLst/>
            <a:rect l="l" t="t" r="r" b="b"/>
            <a:pathLst>
              <a:path w="7923984" h="2862928">
                <a:moveTo>
                  <a:pt x="0" y="0"/>
                </a:moveTo>
                <a:lnTo>
                  <a:pt x="7923984" y="0"/>
                </a:lnTo>
                <a:lnTo>
                  <a:pt x="7923984" y="2862928"/>
                </a:lnTo>
                <a:lnTo>
                  <a:pt x="0" y="2862928"/>
                </a:lnTo>
                <a:lnTo>
                  <a:pt x="0" y="0"/>
                </a:lnTo>
                <a:close/>
              </a:path>
            </a:pathLst>
          </a:custGeom>
          <a:blipFill>
            <a:blip r:embed="rId3"/>
            <a:stretch>
              <a:fillRect/>
            </a:stretch>
          </a:blipFill>
        </p:spPr>
        <p:txBody>
          <a:bodyPr/>
          <a:lstStyle/>
          <a:p>
            <a:endParaRPr lang="en-US"/>
          </a:p>
        </p:txBody>
      </p:sp>
      <p:sp>
        <p:nvSpPr>
          <p:cNvPr id="7" name="Freeform 7"/>
          <p:cNvSpPr/>
          <p:nvPr/>
        </p:nvSpPr>
        <p:spPr>
          <a:xfrm>
            <a:off x="920061" y="2856535"/>
            <a:ext cx="8410740" cy="1143965"/>
          </a:xfrm>
          <a:custGeom>
            <a:avLst/>
            <a:gdLst/>
            <a:ahLst/>
            <a:cxnLst/>
            <a:rect l="l" t="t" r="r" b="b"/>
            <a:pathLst>
              <a:path w="8410740" h="1143965">
                <a:moveTo>
                  <a:pt x="0" y="0"/>
                </a:moveTo>
                <a:lnTo>
                  <a:pt x="8410740" y="0"/>
                </a:lnTo>
                <a:lnTo>
                  <a:pt x="8410740" y="1143965"/>
                </a:lnTo>
                <a:lnTo>
                  <a:pt x="0" y="114396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415791" y="493381"/>
            <a:ext cx="17612742" cy="771525"/>
          </a:xfrm>
          <a:prstGeom prst="rect">
            <a:avLst/>
          </a:prstGeom>
        </p:spPr>
        <p:txBody>
          <a:bodyPr lIns="0" tIns="0" rIns="0" bIns="0" rtlCol="0" anchor="t">
            <a:spAutoFit/>
          </a:bodyPr>
          <a:lstStyle/>
          <a:p>
            <a:pPr algn="l">
              <a:lnSpc>
                <a:spcPts val="6005"/>
              </a:lnSpc>
            </a:pPr>
            <a:r>
              <a:rPr lang="en-US" sz="5004" b="1" spc="46" dirty="0">
                <a:solidFill>
                  <a:srgbClr val="262626"/>
                </a:solidFill>
                <a:latin typeface="Arimo" panose="020B0604020202020204" charset="0"/>
                <a:ea typeface="Arimo" panose="020B0604020202020204" charset="0"/>
                <a:cs typeface="Arimo" panose="020B0604020202020204" charset="0"/>
                <a:sym typeface="TT Rounds Condensed Bold"/>
              </a:rPr>
              <a:t>3.1  Load </a:t>
            </a:r>
            <a:r>
              <a:rPr lang="en-US" sz="5004" b="1" spc="46" dirty="0" err="1">
                <a:solidFill>
                  <a:srgbClr val="262626"/>
                </a:solidFill>
                <a:latin typeface="Arimo" panose="020B0604020202020204" charset="0"/>
                <a:ea typeface="Arimo" panose="020B0604020202020204" charset="0"/>
                <a:cs typeface="Arimo" panose="020B0604020202020204" charset="0"/>
                <a:sym typeface="TT Rounds Condensed Bold"/>
              </a:rPr>
              <a:t>dữ</a:t>
            </a:r>
            <a:r>
              <a:rPr lang="en-US" sz="5004" b="1" spc="4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5004" b="1" spc="46" dirty="0" err="1">
                <a:solidFill>
                  <a:srgbClr val="262626"/>
                </a:solidFill>
                <a:latin typeface="Arimo" panose="020B0604020202020204" charset="0"/>
                <a:ea typeface="Arimo" panose="020B0604020202020204" charset="0"/>
                <a:cs typeface="Arimo" panose="020B0604020202020204" charset="0"/>
                <a:sym typeface="TT Rounds Condensed Bold"/>
              </a:rPr>
              <a:t>liệu</a:t>
            </a:r>
            <a:endParaRPr lang="en-US" sz="5004" b="1" spc="4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
        <p:nvSpPr>
          <p:cNvPr id="9" name="TextBox 9"/>
          <p:cNvSpPr txBox="1"/>
          <p:nvPr/>
        </p:nvSpPr>
        <p:spPr>
          <a:xfrm>
            <a:off x="1028700" y="5104814"/>
            <a:ext cx="8193462" cy="3721100"/>
          </a:xfrm>
          <a:prstGeom prst="rect">
            <a:avLst/>
          </a:prstGeom>
        </p:spPr>
        <p:txBody>
          <a:bodyPr lIns="0" tIns="0" rIns="0" bIns="0" rtlCol="0" anchor="t">
            <a:spAutoFit/>
          </a:bodyPr>
          <a:lstStyle/>
          <a:p>
            <a:pPr algn="l">
              <a:lnSpc>
                <a:spcPts val="4900"/>
              </a:lnSpc>
            </a:pPr>
            <a:r>
              <a:rPr lang="en-US" sz="3500">
                <a:solidFill>
                  <a:srgbClr val="262626"/>
                </a:solidFill>
                <a:latin typeface="Arimo"/>
                <a:ea typeface="Arimo"/>
                <a:cs typeface="Arimo"/>
                <a:sym typeface="Arimo"/>
              </a:rPr>
              <a:t>Khi bắt đầu dự án học máy, việc load dữ liệu là bước đầu tiên và cốt lõi, đảm bảo chất lượng thông tin đầu vào để huấn luyện mô hình. Quá trình này đóng vai trò quan trọng trong việc tối ưu hóa độ chính xác của mô hình.</a:t>
            </a:r>
          </a:p>
        </p:txBody>
      </p:sp>
      <p:sp>
        <p:nvSpPr>
          <p:cNvPr id="10" name="TextBox 10"/>
          <p:cNvSpPr txBox="1"/>
          <p:nvPr/>
        </p:nvSpPr>
        <p:spPr>
          <a:xfrm>
            <a:off x="9545679" y="5082036"/>
            <a:ext cx="7881659" cy="5041852"/>
          </a:xfrm>
          <a:prstGeom prst="rect">
            <a:avLst/>
          </a:prstGeom>
        </p:spPr>
        <p:txBody>
          <a:bodyPr lIns="0" tIns="0" rIns="0" bIns="0" rtlCol="0" anchor="t">
            <a:spAutoFit/>
          </a:bodyPr>
          <a:lstStyle/>
          <a:p>
            <a:pPr marL="621118" lvl="1" indent="-310559" algn="l">
              <a:lnSpc>
                <a:spcPts val="4027"/>
              </a:lnSpc>
              <a:buFont typeface="Arial"/>
              <a:buChar char="•"/>
            </a:pPr>
            <a:r>
              <a:rPr lang="en-US" sz="2876">
                <a:solidFill>
                  <a:srgbClr val="262626"/>
                </a:solidFill>
                <a:latin typeface="Arimo"/>
                <a:ea typeface="Arimo"/>
                <a:cs typeface="Arimo"/>
                <a:sym typeface="Arimo"/>
              </a:rPr>
              <a:t>import pandas as pd : Import thư viện Pandas với biến là pd</a:t>
            </a:r>
          </a:p>
          <a:p>
            <a:pPr marL="621118" lvl="1" indent="-310559" algn="l">
              <a:lnSpc>
                <a:spcPts val="4027"/>
              </a:lnSpc>
              <a:buFont typeface="Arial"/>
              <a:buChar char="•"/>
            </a:pPr>
            <a:r>
              <a:rPr lang="en-US" sz="2876">
                <a:solidFill>
                  <a:srgbClr val="262626"/>
                </a:solidFill>
                <a:latin typeface="Arimo"/>
                <a:ea typeface="Arimo"/>
                <a:cs typeface="Arimo"/>
                <a:sym typeface="Arimo"/>
              </a:rPr>
              <a:t>import matplotlib.pyplot as plt: mport module pyplot của Matplotlib với biến là plt</a:t>
            </a:r>
          </a:p>
          <a:p>
            <a:pPr marL="621118" lvl="1" indent="-310559" algn="l">
              <a:lnSpc>
                <a:spcPts val="4027"/>
              </a:lnSpc>
              <a:buFont typeface="Arial"/>
              <a:buChar char="•"/>
            </a:pPr>
            <a:r>
              <a:rPr lang="en-US" sz="2876">
                <a:solidFill>
                  <a:srgbClr val="262626"/>
                </a:solidFill>
                <a:latin typeface="Arimo"/>
                <a:ea typeface="Arimo"/>
                <a:cs typeface="Arimo"/>
                <a:sym typeface="Arimo"/>
              </a:rPr>
              <a:t>import numpy as np: Import thư viện NumPy với biến là np</a:t>
            </a:r>
          </a:p>
          <a:p>
            <a:pPr marL="621118" lvl="1" indent="-310559" algn="l">
              <a:lnSpc>
                <a:spcPts val="4027"/>
              </a:lnSpc>
              <a:buFont typeface="Arial"/>
              <a:buChar char="•"/>
            </a:pPr>
            <a:r>
              <a:rPr lang="en-US" sz="2876">
                <a:solidFill>
                  <a:srgbClr val="262626"/>
                </a:solidFill>
                <a:latin typeface="Arimo"/>
                <a:ea typeface="Arimo"/>
                <a:cs typeface="Arimo"/>
                <a:sym typeface="Arimo"/>
              </a:rPr>
              <a:t>pd.set_option(‘display.max_column’, None): Tăng giới hạn hiển thị số cột </a:t>
            </a:r>
          </a:p>
          <a:p>
            <a:pPr marL="621118" lvl="1" indent="-310559" algn="l">
              <a:lnSpc>
                <a:spcPts val="4027"/>
              </a:lnSpc>
              <a:buFont typeface="Arial"/>
              <a:buChar char="•"/>
            </a:pPr>
            <a:r>
              <a:rPr lang="en-US" sz="2876">
                <a:solidFill>
                  <a:srgbClr val="262626"/>
                </a:solidFill>
                <a:latin typeface="Arimo"/>
                <a:ea typeface="Arimo"/>
                <a:cs typeface="Arimo"/>
                <a:sym typeface="Arimo"/>
              </a:rPr>
              <a:t>pd.set_option(‘display.max_colwidth’, None): Tăng giới hạn chiều rộng trong cột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 y="-6699"/>
            <a:ext cx="18299909" cy="10293699"/>
          </a:xfrm>
          <a:custGeom>
            <a:avLst/>
            <a:gdLst/>
            <a:ahLst/>
            <a:cxnLst/>
            <a:rect l="l" t="t" r="r" b="b"/>
            <a:pathLst>
              <a:path w="18299909" h="10293699">
                <a:moveTo>
                  <a:pt x="0" y="0"/>
                </a:moveTo>
                <a:lnTo>
                  <a:pt x="18299908" y="0"/>
                </a:lnTo>
                <a:lnTo>
                  <a:pt x="18299908" y="10293699"/>
                </a:lnTo>
                <a:lnTo>
                  <a:pt x="0" y="10293699"/>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4565" y="4000500"/>
            <a:ext cx="11191716" cy="6024978"/>
            <a:chOff x="0" y="0"/>
            <a:chExt cx="2947612" cy="1586826"/>
          </a:xfrm>
        </p:grpSpPr>
        <p:sp>
          <p:nvSpPr>
            <p:cNvPr id="4" name="Freeform 4"/>
            <p:cNvSpPr/>
            <p:nvPr/>
          </p:nvSpPr>
          <p:spPr>
            <a:xfrm>
              <a:off x="0" y="0"/>
              <a:ext cx="2947613" cy="1586826"/>
            </a:xfrm>
            <a:custGeom>
              <a:avLst/>
              <a:gdLst/>
              <a:ahLst/>
              <a:cxnLst/>
              <a:rect l="l" t="t" r="r" b="b"/>
              <a:pathLst>
                <a:path w="2947613" h="1586826">
                  <a:moveTo>
                    <a:pt x="0" y="0"/>
                  </a:moveTo>
                  <a:lnTo>
                    <a:pt x="2947613" y="0"/>
                  </a:lnTo>
                  <a:lnTo>
                    <a:pt x="2947613" y="1586826"/>
                  </a:lnTo>
                  <a:lnTo>
                    <a:pt x="0" y="1586826"/>
                  </a:lnTo>
                  <a:close/>
                </a:path>
              </a:pathLst>
            </a:custGeom>
            <a:solidFill>
              <a:srgbClr val="D9D9D9"/>
            </a:solidFill>
          </p:spPr>
          <p:txBody>
            <a:bodyPr/>
            <a:lstStyle/>
            <a:p>
              <a:endParaRPr lang="en-US"/>
            </a:p>
          </p:txBody>
        </p:sp>
        <p:sp>
          <p:nvSpPr>
            <p:cNvPr id="5" name="TextBox 5"/>
            <p:cNvSpPr txBox="1"/>
            <p:nvPr/>
          </p:nvSpPr>
          <p:spPr>
            <a:xfrm>
              <a:off x="0" y="28575"/>
              <a:ext cx="2947612" cy="1558251"/>
            </a:xfrm>
            <a:prstGeom prst="rect">
              <a:avLst/>
            </a:prstGeom>
          </p:spPr>
          <p:txBody>
            <a:bodyPr lIns="50800" tIns="50800" rIns="50800" bIns="50800" rtlCol="0" anchor="ctr"/>
            <a:lstStyle/>
            <a:p>
              <a:pPr algn="ctr">
                <a:lnSpc>
                  <a:spcPts val="1801"/>
                </a:lnSpc>
              </a:pPr>
              <a:endParaRPr/>
            </a:p>
          </p:txBody>
        </p:sp>
      </p:grpSp>
      <p:sp>
        <p:nvSpPr>
          <p:cNvPr id="6" name="Freeform 6"/>
          <p:cNvSpPr/>
          <p:nvPr/>
        </p:nvSpPr>
        <p:spPr>
          <a:xfrm>
            <a:off x="2159535" y="2823574"/>
            <a:ext cx="13980847" cy="5878092"/>
          </a:xfrm>
          <a:custGeom>
            <a:avLst/>
            <a:gdLst/>
            <a:ahLst/>
            <a:cxnLst/>
            <a:rect l="l" t="t" r="r" b="b"/>
            <a:pathLst>
              <a:path w="13980847" h="5878092">
                <a:moveTo>
                  <a:pt x="0" y="0"/>
                </a:moveTo>
                <a:lnTo>
                  <a:pt x="13980848" y="0"/>
                </a:lnTo>
                <a:lnTo>
                  <a:pt x="13980848" y="5878091"/>
                </a:lnTo>
                <a:lnTo>
                  <a:pt x="0" y="5878091"/>
                </a:lnTo>
                <a:lnTo>
                  <a:pt x="0" y="0"/>
                </a:lnTo>
                <a:close/>
              </a:path>
            </a:pathLst>
          </a:custGeom>
          <a:blipFill>
            <a:blip r:embed="rId3"/>
            <a:stretch>
              <a:fillRect r="-5770"/>
            </a:stretch>
          </a:blipFill>
        </p:spPr>
        <p:txBody>
          <a:bodyPr/>
          <a:lstStyle/>
          <a:p>
            <a:endParaRPr lang="en-US"/>
          </a:p>
        </p:txBody>
      </p:sp>
      <p:sp>
        <p:nvSpPr>
          <p:cNvPr id="7" name="TextBox 7"/>
          <p:cNvSpPr txBox="1"/>
          <p:nvPr/>
        </p:nvSpPr>
        <p:spPr>
          <a:xfrm>
            <a:off x="1014565" y="426706"/>
            <a:ext cx="16270787" cy="914400"/>
          </a:xfrm>
          <a:prstGeom prst="rect">
            <a:avLst/>
          </a:prstGeom>
        </p:spPr>
        <p:txBody>
          <a:bodyPr lIns="0" tIns="0" rIns="0" bIns="0" rtlCol="0" anchor="t">
            <a:spAutoFit/>
          </a:bodyPr>
          <a:lstStyle/>
          <a:p>
            <a:pPr algn="l">
              <a:lnSpc>
                <a:spcPts val="7205"/>
              </a:lnSpc>
            </a:pP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3.1 Load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dữ</a:t>
            </a:r>
            <a:r>
              <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rPr>
              <a:t> </a:t>
            </a:r>
            <a:r>
              <a:rPr lang="en-US" sz="6004" b="1" spc="56" dirty="0" err="1">
                <a:solidFill>
                  <a:srgbClr val="262626"/>
                </a:solidFill>
                <a:latin typeface="Arimo" panose="020B0604020202020204" charset="0"/>
                <a:ea typeface="Arimo" panose="020B0604020202020204" charset="0"/>
                <a:cs typeface="Arimo" panose="020B0604020202020204" charset="0"/>
                <a:sym typeface="TT Rounds Condensed Bold"/>
              </a:rPr>
              <a:t>liệu</a:t>
            </a:r>
            <a:endParaRPr lang="en-US" sz="6004" b="1" spc="56" dirty="0">
              <a:solidFill>
                <a:srgbClr val="262626"/>
              </a:solidFill>
              <a:latin typeface="Arimo" panose="020B0604020202020204" charset="0"/>
              <a:ea typeface="Arimo" panose="020B0604020202020204" charset="0"/>
              <a:cs typeface="Arimo" panose="020B0604020202020204" charset="0"/>
              <a:sym typeface="TT Rounds Condense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2416</Words>
  <Application>Microsoft Office PowerPoint</Application>
  <PresentationFormat>Custom</PresentationFormat>
  <Paragraphs>138</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TT Rounds Condensed Bold</vt:lpstr>
      <vt:lpstr>Arimo Bold</vt:lpstr>
      <vt:lpstr>Calibri</vt:lpstr>
      <vt:lpstr>Arial</vt:lpstr>
      <vt:lpstr>Roboto</vt:lpstr>
      <vt:lpstr>TT Rounds Condensed</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TTNT</dc:title>
  <cp:lastModifiedBy>LÊ ĐỨC NAM</cp:lastModifiedBy>
  <cp:revision>3</cp:revision>
  <dcterms:created xsi:type="dcterms:W3CDTF">2006-08-16T00:00:00Z</dcterms:created>
  <dcterms:modified xsi:type="dcterms:W3CDTF">2024-12-30T15:02:25Z</dcterms:modified>
  <dc:identifier>DAGP4uaHSSw</dc:identifier>
</cp:coreProperties>
</file>